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5143500" cx="9144000"/>
  <p:notesSz cx="6858000" cy="9144000"/>
  <p:embeddedFontLst>
    <p:embeddedFont>
      <p:font typeface="Raleway"/>
      <p:regular r:id="rId44"/>
      <p:bold r:id="rId45"/>
      <p:italic r:id="rId46"/>
      <p:boldItalic r:id="rId47"/>
    </p:embeddedFont>
    <p:embeddedFont>
      <p:font typeface="Roboto"/>
      <p:regular r:id="rId48"/>
      <p:bold r:id="rId49"/>
      <p:italic r:id="rId50"/>
      <p:boldItalic r:id="rId51"/>
    </p:embeddedFont>
    <p:embeddedFont>
      <p:font typeface="Lato"/>
      <p:regular r:id="rId52"/>
      <p:bold r:id="rId53"/>
      <p:italic r:id="rId54"/>
      <p:boldItalic r:id="rId55"/>
    </p:embeddedFont>
    <p:embeddedFont>
      <p:font typeface="Inter"/>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617258A-3B3A-46E1-BB0D-658E6F398B09}">
  <a:tblStyle styleId="{C617258A-3B3A-46E1-BB0D-658E6F398B0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7702E60-EBFC-43B5-9699-BF0D7E76EB43}"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Raleway-regular.fntdata"/><Relationship Id="rId43" Type="http://schemas.openxmlformats.org/officeDocument/2006/relationships/slide" Target="slides/slide37.xml"/><Relationship Id="rId46" Type="http://schemas.openxmlformats.org/officeDocument/2006/relationships/font" Target="fonts/Raleway-italic.fntdata"/><Relationship Id="rId45" Type="http://schemas.openxmlformats.org/officeDocument/2006/relationships/font" Target="fonts/Raleway-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regular.fntdata"/><Relationship Id="rId47" Type="http://schemas.openxmlformats.org/officeDocument/2006/relationships/font" Target="fonts/Raleway-boldItalic.fntdata"/><Relationship Id="rId49" Type="http://schemas.openxmlformats.org/officeDocument/2006/relationships/font" Target="fonts/Robo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Lato-bold.fntdata"/><Relationship Id="rId52" Type="http://schemas.openxmlformats.org/officeDocument/2006/relationships/font" Target="fonts/Lato-regular.fntdata"/><Relationship Id="rId11" Type="http://schemas.openxmlformats.org/officeDocument/2006/relationships/slide" Target="slides/slide5.xml"/><Relationship Id="rId55" Type="http://schemas.openxmlformats.org/officeDocument/2006/relationships/font" Target="fonts/Lato-boldItalic.fntdata"/><Relationship Id="rId10" Type="http://schemas.openxmlformats.org/officeDocument/2006/relationships/slide" Target="slides/slide4.xml"/><Relationship Id="rId54" Type="http://schemas.openxmlformats.org/officeDocument/2006/relationships/font" Target="fonts/Lato-italic.fntdata"/><Relationship Id="rId13" Type="http://schemas.openxmlformats.org/officeDocument/2006/relationships/slide" Target="slides/slide7.xml"/><Relationship Id="rId57" Type="http://schemas.openxmlformats.org/officeDocument/2006/relationships/font" Target="fonts/Inter-bold.fntdata"/><Relationship Id="rId12" Type="http://schemas.openxmlformats.org/officeDocument/2006/relationships/slide" Target="slides/slide6.xml"/><Relationship Id="rId56" Type="http://schemas.openxmlformats.org/officeDocument/2006/relationships/font" Target="fonts/Inter-regular.fntdata"/><Relationship Id="rId15" Type="http://schemas.openxmlformats.org/officeDocument/2006/relationships/slide" Target="slides/slide9.xml"/><Relationship Id="rId59" Type="http://schemas.openxmlformats.org/officeDocument/2006/relationships/font" Target="fonts/Inter-boldItalic.fntdata"/><Relationship Id="rId14" Type="http://schemas.openxmlformats.org/officeDocument/2006/relationships/slide" Target="slides/slide8.xml"/><Relationship Id="rId58" Type="http://schemas.openxmlformats.org/officeDocument/2006/relationships/font" Target="fonts/Inter-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e0e43101c8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e0e43101c8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e0e43101c8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e0e43101c8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e0e43101c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e0e43101c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e0f05e66dd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e0f05e66dd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724fdde03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724fdde03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724fdde03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724fdde03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724fdde03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724fdde03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724fdde03d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724fdde03d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724fdde03d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724fdde03d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724fdde03d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724fdde03d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724fdde03d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724fdde03d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724fdde03d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724fdde03d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724fdde03d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724fdde03d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e0f05e66dd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e0f05e66dd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5430e6bdd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5430e6bdd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3. Banner – 468 x 60</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Banner has a wide format, similar to the Leaderboard ad, but smaller. It’s often placed above the navigation bar or between the main content. Despite the versatility factor, it does not offer better performance due to size constraints.</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5. Inline Rectangle – 300 x 250</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Also called the ‘Medium Rectangle”, this ad is very favorable among most online businesses. It performs well if placed in the sidebar and between organic content, which means it could potentially attract a wider audience.</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51622d55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51622d55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Impressions help marketers understand how often their ads are being shown. While impressions alone don't measure user engagement or effectiveness, they provide a foundational metric for assessing an ad's visibility.</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dec2f7061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dec2f7061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e0a3de3c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e0a3de3c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71f402eca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71f402eca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e0f05e66d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e0f05e66d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e098525a01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e098525a01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Here is CPC, and By analyzing here, the lowest number’s indicate a good CPC. Here I noted some of many 0.00%’s so I choose randomly. We can see here that the sub - categories consist of school &amp; education, online shoppers, and online dating.</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e098525a01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e098525a01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By analyzing our data, we identified the top 10 performing audiences. For instance, ‘Education Level' is our top performer with a CVR of 160%. Other high performers include 'Income' and Video Conferencing”</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e098525a01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e098525a01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D0D0D"/>
                </a:solidFill>
                <a:highlight>
                  <a:srgbClr val="FFFFFF"/>
                </a:highlight>
                <a:latin typeface="Roboto"/>
                <a:ea typeface="Roboto"/>
                <a:cs typeface="Roboto"/>
                <a:sym typeface="Roboto"/>
              </a:rPr>
              <a:t>HI everyone I am the audience Analyst.</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0D0D0D"/>
                </a:solidFill>
                <a:highlight>
                  <a:srgbClr val="FFFFFF"/>
                </a:highlight>
                <a:latin typeface="Roboto"/>
                <a:ea typeface="Roboto"/>
                <a:cs typeface="Roboto"/>
                <a:sym typeface="Roboto"/>
              </a:rPr>
              <a:t>here are the top 10 highest performing audiences for CPA. 'Households with 2 Adults' is our top performer with a CPA of just $18.47. Other high performers include 'Seamless Buyer Propensity' and 'Destinations - Africa,' which offer cost-efficient conversions."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e0e43101c8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e0e43101c8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rgbClr val="595959"/>
                </a:solidFill>
                <a:latin typeface="Lato"/>
                <a:ea typeface="Lato"/>
                <a:cs typeface="Lato"/>
                <a:sym typeface="Lato"/>
              </a:rPr>
              <a:t>% of how highly someone is to buy or do something</a:t>
            </a:r>
            <a:endParaRPr sz="1400">
              <a:solidFill>
                <a:srgbClr val="595959"/>
              </a:solidFill>
              <a:latin typeface="Lato"/>
              <a:ea typeface="Lato"/>
              <a:cs typeface="Lato"/>
              <a:sym typeface="Lato"/>
            </a:endParaRPr>
          </a:p>
          <a:p>
            <a:pPr indent="0" lvl="0" marL="0" rtl="0" algn="l">
              <a:lnSpc>
                <a:spcPct val="115000"/>
              </a:lnSpc>
              <a:spcBef>
                <a:spcPts val="1600"/>
              </a:spcBef>
              <a:spcAft>
                <a:spcPts val="0"/>
              </a:spcAft>
              <a:buNone/>
            </a:pPr>
            <a:r>
              <a:rPr lang="en" sz="1400">
                <a:solidFill>
                  <a:srgbClr val="595959"/>
                </a:solidFill>
                <a:latin typeface="Lato"/>
                <a:ea typeface="Lato"/>
                <a:cs typeface="Lato"/>
                <a:sym typeface="Lato"/>
              </a:rPr>
              <a:t>Here is a graph showing the CVR. More so the highest performing audience for CVR.</a:t>
            </a:r>
            <a:endParaRPr sz="1400">
              <a:solidFill>
                <a:srgbClr val="595959"/>
              </a:solidFill>
              <a:latin typeface="Lato"/>
              <a:ea typeface="Lato"/>
              <a:cs typeface="Lato"/>
              <a:sym typeface="Lato"/>
            </a:endParaRPr>
          </a:p>
          <a:p>
            <a:pPr indent="0" lvl="0" marL="0" rtl="0" algn="l">
              <a:lnSpc>
                <a:spcPct val="115000"/>
              </a:lnSpc>
              <a:spcBef>
                <a:spcPts val="1600"/>
              </a:spcBef>
              <a:spcAft>
                <a:spcPts val="0"/>
              </a:spcAft>
              <a:buNone/>
            </a:pPr>
            <a:r>
              <a:rPr lang="en" sz="1400">
                <a:solidFill>
                  <a:srgbClr val="595959"/>
                </a:solidFill>
                <a:latin typeface="Lato"/>
                <a:ea typeface="Lato"/>
                <a:cs typeface="Lato"/>
                <a:sym typeface="Lato"/>
              </a:rPr>
              <a:t>US REACH HAS 160%</a:t>
            </a:r>
            <a:endParaRPr sz="1400">
              <a:solidFill>
                <a:srgbClr val="595959"/>
              </a:solidFill>
              <a:latin typeface="Lato"/>
              <a:ea typeface="Lato"/>
              <a:cs typeface="Lato"/>
              <a:sym typeface="Lato"/>
            </a:endParaRPr>
          </a:p>
          <a:p>
            <a:pPr indent="0" lvl="0" marL="0" rtl="0" algn="l">
              <a:lnSpc>
                <a:spcPct val="115000"/>
              </a:lnSpc>
              <a:spcBef>
                <a:spcPts val="1600"/>
              </a:spcBef>
              <a:spcAft>
                <a:spcPts val="1600"/>
              </a:spcAft>
              <a:buClr>
                <a:schemeClr val="dk1"/>
              </a:buClr>
              <a:buSzPts val="1100"/>
              <a:buFont typeface="Arial"/>
              <a:buNone/>
            </a:pPr>
            <a:r>
              <a:t/>
            </a:r>
            <a:endParaRPr sz="1400">
              <a:solidFill>
                <a:srgbClr val="595959"/>
              </a:solidFill>
              <a:latin typeface="Lato"/>
              <a:ea typeface="Lato"/>
              <a:cs typeface="Lato"/>
              <a:sym typeface="Lato"/>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e0f05e66dd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e0f05e66dd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e0f05e66dd_4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e0f05e66dd_4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From this information, the subcategories that kept showing up from the top 10 were Education, Family, Education Level, Arts, Sports, College Graduates and Finance. And from this we can gather that the audiences seemed to appear as College Students, near the 20s - 30’s. As these topics are most relevant to them.</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d9c67055b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d9c67055b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51e213838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51e213838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Instance, from Online Behavior to Autos and Vehicles to Car Enthusiasts had High viewable impressions and decent CTR.</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d9c67055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d9c67055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51d23597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51d23597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e0a3de3c4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e0a3de3c4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e0a3de3c4a_1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e0a3de3c4a_1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105000"/>
              </a:lnSpc>
              <a:spcBef>
                <a:spcPts val="0"/>
              </a:spcBef>
              <a:spcAft>
                <a:spcPts val="0"/>
              </a:spcAft>
              <a:buNone/>
            </a:pPr>
            <a:r>
              <a:rPr lang="en" sz="1200">
                <a:solidFill>
                  <a:srgbClr val="0F0F12"/>
                </a:solidFill>
                <a:latin typeface="Inter"/>
                <a:ea typeface="Inter"/>
                <a:cs typeface="Inter"/>
                <a:sym typeface="Inter"/>
              </a:rPr>
              <a:t>Device Types &amp; Operating Systems</a:t>
            </a:r>
            <a:endParaRPr sz="1200">
              <a:solidFill>
                <a:srgbClr val="0F0F12"/>
              </a:solidFill>
              <a:latin typeface="Inter"/>
              <a:ea typeface="Inter"/>
              <a:cs typeface="Inter"/>
              <a:sym typeface="Inter"/>
            </a:endParaRPr>
          </a:p>
          <a:p>
            <a:pPr indent="-304800" lvl="1" marL="914400" rtl="0" algn="l">
              <a:lnSpc>
                <a:spcPct val="105000"/>
              </a:lnSpc>
              <a:spcBef>
                <a:spcPts val="0"/>
              </a:spcBef>
              <a:spcAft>
                <a:spcPts val="0"/>
              </a:spcAft>
              <a:buClr>
                <a:srgbClr val="0F0F12"/>
              </a:buClr>
              <a:buSzPts val="1200"/>
              <a:buFont typeface="Inter"/>
              <a:buChar char="○"/>
            </a:pPr>
            <a:r>
              <a:rPr lang="en" sz="1200">
                <a:solidFill>
                  <a:srgbClr val="0F0F12"/>
                </a:solidFill>
                <a:latin typeface="Inter"/>
                <a:ea typeface="Inter"/>
                <a:cs typeface="Inter"/>
                <a:sym typeface="Inter"/>
              </a:rPr>
              <a:t>Why these devices are performing or underperforming?</a:t>
            </a:r>
            <a:endParaRPr sz="1200">
              <a:solidFill>
                <a:srgbClr val="0F0F12"/>
              </a:solidFill>
              <a:latin typeface="Inter"/>
              <a:ea typeface="Inter"/>
              <a:cs typeface="Inter"/>
              <a:sym typeface="Inter"/>
            </a:endParaRPr>
          </a:p>
          <a:p>
            <a:pPr indent="-304800" lvl="1" marL="914400" rtl="0" algn="l">
              <a:lnSpc>
                <a:spcPct val="105000"/>
              </a:lnSpc>
              <a:spcBef>
                <a:spcPts val="0"/>
              </a:spcBef>
              <a:spcAft>
                <a:spcPts val="0"/>
              </a:spcAft>
              <a:buClr>
                <a:srgbClr val="0F0F12"/>
              </a:buClr>
              <a:buSzPts val="1200"/>
              <a:buFont typeface="Inter"/>
              <a:buChar char="○"/>
            </a:pPr>
            <a:r>
              <a:rPr lang="en" sz="1200">
                <a:solidFill>
                  <a:srgbClr val="0F0F12"/>
                </a:solidFill>
                <a:latin typeface="Inter"/>
                <a:ea typeface="Inter"/>
                <a:cs typeface="Inter"/>
                <a:sym typeface="Inter"/>
              </a:rPr>
              <a:t>Are there devices your client should exclude from future initiatives? Why?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e0a3de3c4a_1_1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e0a3de3c4a_1_1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e0a3de3c4a_1_1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e0a3de3c4a_1_1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e0e43101c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e0e43101c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_Title, body">
  <p:cSld name="TITLE_AND_BODY_2_1_1">
    <p:spTree>
      <p:nvGrpSpPr>
        <p:cNvPr id="131" name="Shape 131"/>
        <p:cNvGrpSpPr/>
        <p:nvPr/>
      </p:nvGrpSpPr>
      <p:grpSpPr>
        <a:xfrm>
          <a:off x="0" y="0"/>
          <a:ext cx="0" cy="0"/>
          <a:chOff x="0" y="0"/>
          <a:chExt cx="0" cy="0"/>
        </a:xfrm>
      </p:grpSpPr>
      <p:sp>
        <p:nvSpPr>
          <p:cNvPr id="132" name="Google Shape;132;p17"/>
          <p:cNvSpPr txBox="1"/>
          <p:nvPr>
            <p:ph idx="12" type="sldNum"/>
          </p:nvPr>
        </p:nvSpPr>
        <p:spPr>
          <a:xfrm>
            <a:off x="83200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3" name="Google Shape;133;p17"/>
          <p:cNvSpPr txBox="1"/>
          <p:nvPr>
            <p:ph idx="1" type="body"/>
          </p:nvPr>
        </p:nvSpPr>
        <p:spPr>
          <a:xfrm>
            <a:off x="431700" y="1152475"/>
            <a:ext cx="82806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sz="1400"/>
            </a:lvl2pPr>
            <a:lvl3pPr indent="-317500" lvl="2" marL="1371600" rtl="0">
              <a:spcBef>
                <a:spcPts val="1600"/>
              </a:spcBef>
              <a:spcAft>
                <a:spcPts val="0"/>
              </a:spcAft>
              <a:buSzPts val="1400"/>
              <a:buChar char="■"/>
              <a:defRPr sz="1400"/>
            </a:lvl3pPr>
            <a:lvl4pPr indent="-317500" lvl="3" marL="1828800" rtl="0">
              <a:spcBef>
                <a:spcPts val="1600"/>
              </a:spcBef>
              <a:spcAft>
                <a:spcPts val="0"/>
              </a:spcAft>
              <a:buSzPts val="1400"/>
              <a:buChar char="●"/>
              <a:defRPr sz="1400"/>
            </a:lvl4pPr>
            <a:lvl5pPr indent="-317500" lvl="4" marL="2286000" rtl="0">
              <a:spcBef>
                <a:spcPts val="1600"/>
              </a:spcBef>
              <a:spcAft>
                <a:spcPts val="0"/>
              </a:spcAft>
              <a:buSzPts val="1400"/>
              <a:buChar char="○"/>
              <a:defRPr sz="1400"/>
            </a:lvl5pPr>
            <a:lvl6pPr indent="-317500" lvl="5" marL="2743200" rtl="0">
              <a:spcBef>
                <a:spcPts val="1600"/>
              </a:spcBef>
              <a:spcAft>
                <a:spcPts val="0"/>
              </a:spcAft>
              <a:buSzPts val="1400"/>
              <a:buChar char="■"/>
              <a:defRPr sz="1400"/>
            </a:lvl6pPr>
            <a:lvl7pPr indent="-317500" lvl="6" marL="3200400" rtl="0">
              <a:spcBef>
                <a:spcPts val="1600"/>
              </a:spcBef>
              <a:spcAft>
                <a:spcPts val="0"/>
              </a:spcAft>
              <a:buSzPts val="1400"/>
              <a:buChar char="●"/>
              <a:defRPr sz="1400"/>
            </a:lvl7pPr>
            <a:lvl8pPr indent="-317500" lvl="7" marL="3657600" rtl="0">
              <a:spcBef>
                <a:spcPts val="1600"/>
              </a:spcBef>
              <a:spcAft>
                <a:spcPts val="0"/>
              </a:spcAft>
              <a:buSzPts val="1400"/>
              <a:buChar char="○"/>
              <a:defRPr sz="1400"/>
            </a:lvl8pPr>
            <a:lvl9pPr indent="-317500" lvl="8" marL="4114800" rtl="0">
              <a:spcBef>
                <a:spcPts val="1600"/>
              </a:spcBef>
              <a:spcAft>
                <a:spcPts val="1600"/>
              </a:spcAft>
              <a:buSzPts val="1400"/>
              <a:buChar char="■"/>
              <a:defRPr sz="1400"/>
            </a:lvl9pPr>
          </a:lstStyle>
          <a:p/>
        </p:txBody>
      </p:sp>
      <p:sp>
        <p:nvSpPr>
          <p:cNvPr id="134" name="Google Shape;134;p17"/>
          <p:cNvSpPr txBox="1"/>
          <p:nvPr>
            <p:ph idx="2" type="subTitle"/>
          </p:nvPr>
        </p:nvSpPr>
        <p:spPr>
          <a:xfrm>
            <a:off x="1996375" y="4870025"/>
            <a:ext cx="6186900" cy="1821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9E9E9E"/>
              </a:buClr>
              <a:buSzPts val="1000"/>
              <a:buNone/>
              <a:defRPr sz="1000">
                <a:solidFill>
                  <a:srgbClr val="9E9E9E"/>
                </a:solidFill>
              </a:defRPr>
            </a:lvl1pPr>
            <a:lvl2pPr lvl="1" rtl="0">
              <a:spcBef>
                <a:spcPts val="1600"/>
              </a:spcBef>
              <a:spcAft>
                <a:spcPts val="0"/>
              </a:spcAft>
              <a:buSzPts val="1100"/>
              <a:buNone/>
              <a:defRPr/>
            </a:lvl2pPr>
            <a:lvl3pPr lvl="2" rtl="0">
              <a:spcBef>
                <a:spcPts val="1600"/>
              </a:spcBef>
              <a:spcAft>
                <a:spcPts val="0"/>
              </a:spcAft>
              <a:buSzPts val="1100"/>
              <a:buNone/>
              <a:defRPr/>
            </a:lvl3pPr>
            <a:lvl4pPr lvl="3" rtl="0">
              <a:spcBef>
                <a:spcPts val="1600"/>
              </a:spcBef>
              <a:spcAft>
                <a:spcPts val="0"/>
              </a:spcAft>
              <a:buSzPts val="1100"/>
              <a:buNone/>
              <a:defRPr/>
            </a:lvl4pPr>
            <a:lvl5pPr lvl="4" rtl="0">
              <a:spcBef>
                <a:spcPts val="1600"/>
              </a:spcBef>
              <a:spcAft>
                <a:spcPts val="0"/>
              </a:spcAft>
              <a:buSzPts val="1100"/>
              <a:buNone/>
              <a:defRPr/>
            </a:lvl5pPr>
            <a:lvl6pPr lvl="5" rtl="0">
              <a:spcBef>
                <a:spcPts val="1600"/>
              </a:spcBef>
              <a:spcAft>
                <a:spcPts val="0"/>
              </a:spcAft>
              <a:buSzPts val="1100"/>
              <a:buNone/>
              <a:defRPr/>
            </a:lvl6pPr>
            <a:lvl7pPr lvl="6" rtl="0">
              <a:spcBef>
                <a:spcPts val="1600"/>
              </a:spcBef>
              <a:spcAft>
                <a:spcPts val="0"/>
              </a:spcAft>
              <a:buSzPts val="1100"/>
              <a:buNone/>
              <a:defRPr/>
            </a:lvl7pPr>
            <a:lvl8pPr lvl="7" rtl="0">
              <a:spcBef>
                <a:spcPts val="1600"/>
              </a:spcBef>
              <a:spcAft>
                <a:spcPts val="0"/>
              </a:spcAft>
              <a:buSzPts val="1100"/>
              <a:buNone/>
              <a:defRPr/>
            </a:lvl8pPr>
            <a:lvl9pPr lvl="8" rtl="0">
              <a:spcBef>
                <a:spcPts val="1600"/>
              </a:spcBef>
              <a:spcAft>
                <a:spcPts val="1600"/>
              </a:spcAft>
              <a:buSzPts val="1100"/>
              <a:buNone/>
              <a:defRPr/>
            </a:lvl9pPr>
          </a:lstStyle>
          <a:p/>
        </p:txBody>
      </p:sp>
      <p:sp>
        <p:nvSpPr>
          <p:cNvPr id="135" name="Google Shape;135;p17"/>
          <p:cNvSpPr txBox="1"/>
          <p:nvPr>
            <p:ph type="title"/>
          </p:nvPr>
        </p:nvSpPr>
        <p:spPr>
          <a:xfrm>
            <a:off x="431725" y="368825"/>
            <a:ext cx="828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108" y="1313285"/>
            <a:ext cx="3459716" cy="2670463"/>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273" y="1401826"/>
            <a:ext cx="3268500" cy="18129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6.png"/><Relationship Id="rId4" Type="http://schemas.openxmlformats.org/officeDocument/2006/relationships/image" Target="../media/image22.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2.png"/><Relationship Id="rId5"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hyperlink" Target="http://taboolanews.com" TargetMode="External"/><Relationship Id="rId4" Type="http://schemas.openxmlformats.org/officeDocument/2006/relationships/hyperlink" Target="http://taboolanews.com" TargetMode="External"/><Relationship Id="rId9" Type="http://schemas.openxmlformats.org/officeDocument/2006/relationships/hyperlink" Target="http://taboolanews.com/" TargetMode="External"/><Relationship Id="rId5" Type="http://schemas.openxmlformats.org/officeDocument/2006/relationships/hyperlink" Target="http://taboolanews.com" TargetMode="External"/><Relationship Id="rId6" Type="http://schemas.openxmlformats.org/officeDocument/2006/relationships/hyperlink" Target="http://taboolanews.com" TargetMode="External"/><Relationship Id="rId7" Type="http://schemas.openxmlformats.org/officeDocument/2006/relationships/hyperlink" Target="http://taboolanews.com" TargetMode="External"/><Relationship Id="rId8" Type="http://schemas.openxmlformats.org/officeDocument/2006/relationships/hyperlink" Target="http://localmemphis.co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0.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descr="Open Chromebook laptop computer" id="140" name="Google Shape;140;p18"/>
          <p:cNvPicPr preferRelativeResize="0"/>
          <p:nvPr/>
        </p:nvPicPr>
        <p:blipFill rotWithShape="1">
          <a:blip r:embed="rId3">
            <a:alphaModFix/>
          </a:blip>
          <a:srcRect b="0" l="0" r="3344" t="0"/>
          <a:stretch/>
        </p:blipFill>
        <p:spPr>
          <a:xfrm>
            <a:off x="4606900" y="1399750"/>
            <a:ext cx="4537098" cy="2822399"/>
          </a:xfrm>
          <a:prstGeom prst="rect">
            <a:avLst/>
          </a:prstGeom>
          <a:noFill/>
          <a:ln>
            <a:noFill/>
          </a:ln>
        </p:spPr>
      </p:pic>
      <p:sp>
        <p:nvSpPr>
          <p:cNvPr id="141" name="Google Shape;141;p18"/>
          <p:cNvSpPr txBox="1"/>
          <p:nvPr>
            <p:ph type="ctrTitle"/>
          </p:nvPr>
        </p:nvSpPr>
        <p:spPr>
          <a:xfrm>
            <a:off x="729450" y="1322450"/>
            <a:ext cx="37878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Unlocking Marketing Insights: Strategies for Success</a:t>
            </a:r>
            <a:endParaRPr sz="2700"/>
          </a:p>
        </p:txBody>
      </p:sp>
      <p:sp>
        <p:nvSpPr>
          <p:cNvPr id="142" name="Google Shape;142;p18"/>
          <p:cNvSpPr txBox="1"/>
          <p:nvPr>
            <p:ph idx="1" type="subTitle"/>
          </p:nvPr>
        </p:nvSpPr>
        <p:spPr>
          <a:xfrm>
            <a:off x="729600" y="2921750"/>
            <a:ext cx="3787800" cy="8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a:t>
            </a:r>
            <a:r>
              <a:rPr lang="en"/>
              <a:t>, Analysis, &amp;</a:t>
            </a:r>
            <a:endParaRPr/>
          </a:p>
          <a:p>
            <a:pPr indent="0" lvl="0" marL="0" rtl="0" algn="l">
              <a:spcBef>
                <a:spcPts val="0"/>
              </a:spcBef>
              <a:spcAft>
                <a:spcPts val="0"/>
              </a:spcAft>
              <a:buNone/>
            </a:pPr>
            <a:r>
              <a:rPr lang="en"/>
              <a:t>Solution Proposal</a:t>
            </a:r>
            <a:endParaRPr/>
          </a:p>
        </p:txBody>
      </p:sp>
      <p:pic>
        <p:nvPicPr>
          <p:cNvPr id="143" name="Google Shape;143;p18"/>
          <p:cNvPicPr preferRelativeResize="0"/>
          <p:nvPr/>
        </p:nvPicPr>
        <p:blipFill>
          <a:blip r:embed="rId4">
            <a:alphaModFix/>
          </a:blip>
          <a:stretch>
            <a:fillRect/>
          </a:stretch>
        </p:blipFill>
        <p:spPr>
          <a:xfrm>
            <a:off x="5206900" y="1668575"/>
            <a:ext cx="3420074" cy="1944825"/>
          </a:xfrm>
          <a:prstGeom prst="rect">
            <a:avLst/>
          </a:prstGeom>
          <a:noFill/>
          <a:ln>
            <a:noFill/>
          </a:ln>
        </p:spPr>
      </p:pic>
      <p:pic>
        <p:nvPicPr>
          <p:cNvPr descr="Portrait-oriented black smaptphone" id="144" name="Google Shape;144;p18"/>
          <p:cNvPicPr preferRelativeResize="0"/>
          <p:nvPr/>
        </p:nvPicPr>
        <p:blipFill rotWithShape="1">
          <a:blip r:embed="rId5">
            <a:alphaModFix/>
          </a:blip>
          <a:srcRect b="0" l="0" r="19980" t="0"/>
          <a:stretch/>
        </p:blipFill>
        <p:spPr>
          <a:xfrm>
            <a:off x="8220926" y="2156350"/>
            <a:ext cx="923075" cy="2265601"/>
          </a:xfrm>
          <a:prstGeom prst="rect">
            <a:avLst/>
          </a:prstGeom>
          <a:noFill/>
          <a:ln>
            <a:noFill/>
          </a:ln>
          <a:effectLst>
            <a:reflection blurRad="0" dir="0" dist="0" endA="0" endPos="4000" fadeDir="5400012" kx="0" rotWithShape="0" algn="bl" stA="20000" stPos="0" sy="-100000" ky="0"/>
          </a:effectLst>
        </p:spPr>
      </p:pic>
      <p:pic>
        <p:nvPicPr>
          <p:cNvPr id="145" name="Google Shape;145;p18"/>
          <p:cNvPicPr preferRelativeResize="0"/>
          <p:nvPr/>
        </p:nvPicPr>
        <p:blipFill>
          <a:blip r:embed="rId4">
            <a:alphaModFix/>
          </a:blip>
          <a:stretch>
            <a:fillRect/>
          </a:stretch>
        </p:blipFill>
        <p:spPr>
          <a:xfrm>
            <a:off x="8275375" y="2225600"/>
            <a:ext cx="923077" cy="1944825"/>
          </a:xfrm>
          <a:prstGeom prst="rect">
            <a:avLst/>
          </a:prstGeom>
          <a:noFill/>
          <a:ln>
            <a:noFill/>
          </a:ln>
        </p:spPr>
      </p:pic>
      <p:sp>
        <p:nvSpPr>
          <p:cNvPr id="146" name="Google Shape;146;p18"/>
          <p:cNvSpPr txBox="1"/>
          <p:nvPr/>
        </p:nvSpPr>
        <p:spPr>
          <a:xfrm>
            <a:off x="353775" y="3898250"/>
            <a:ext cx="3662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1"/>
                </a:solidFill>
                <a:latin typeface="Lato"/>
                <a:ea typeface="Lato"/>
                <a:cs typeface="Lato"/>
                <a:sym typeface="Lato"/>
              </a:rPr>
              <a:t>Emma Ramey, </a:t>
            </a:r>
            <a:r>
              <a:rPr lang="en" sz="1000">
                <a:solidFill>
                  <a:schemeClr val="accent1"/>
                </a:solidFill>
                <a:latin typeface="Lato"/>
                <a:ea typeface="Lato"/>
                <a:cs typeface="Lato"/>
                <a:sym typeface="Lato"/>
              </a:rPr>
              <a:t>Isael Corona,, Karen Dominguez,  &amp; Nicole Pastor</a:t>
            </a:r>
            <a:endParaRPr sz="1000">
              <a:solidFill>
                <a:schemeClr val="accent1"/>
              </a:solidFill>
              <a:latin typeface="Lato"/>
              <a:ea typeface="Lato"/>
              <a:cs typeface="Lato"/>
              <a:sym typeface="Lato"/>
            </a:endParaRPr>
          </a:p>
          <a:p>
            <a:pPr indent="0" lvl="0" marL="0" rtl="0" algn="l">
              <a:spcBef>
                <a:spcPts val="0"/>
              </a:spcBef>
              <a:spcAft>
                <a:spcPts val="0"/>
              </a:spcAft>
              <a:buNone/>
            </a:pPr>
            <a:r>
              <a:rPr lang="en" sz="1000">
                <a:solidFill>
                  <a:schemeClr val="accent1"/>
                </a:solidFill>
                <a:latin typeface="Lato"/>
                <a:ea typeface="Lato"/>
                <a:cs typeface="Lato"/>
                <a:sym typeface="Lato"/>
              </a:rPr>
              <a:t>COOP Data Analytics 2024  C441</a:t>
            </a:r>
            <a:endParaRPr sz="1000">
              <a:solidFill>
                <a:schemeClr val="accen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7"/>
          <p:cNvSpPr txBox="1"/>
          <p:nvPr>
            <p:ph type="title"/>
          </p:nvPr>
        </p:nvSpPr>
        <p:spPr>
          <a:xfrm>
            <a:off x="354775" y="195650"/>
            <a:ext cx="828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Measurable </a:t>
            </a:r>
            <a:r>
              <a:rPr lang="en"/>
              <a:t>Impressions by Location</a:t>
            </a:r>
            <a:endParaRPr/>
          </a:p>
        </p:txBody>
      </p:sp>
      <p:pic>
        <p:nvPicPr>
          <p:cNvPr id="225" name="Google Shape;225;p27"/>
          <p:cNvPicPr preferRelativeResize="0"/>
          <p:nvPr/>
        </p:nvPicPr>
        <p:blipFill>
          <a:blip r:embed="rId3">
            <a:alphaModFix/>
          </a:blip>
          <a:stretch>
            <a:fillRect/>
          </a:stretch>
        </p:blipFill>
        <p:spPr>
          <a:xfrm>
            <a:off x="-1683725" y="195650"/>
            <a:ext cx="4185864" cy="2408076"/>
          </a:xfrm>
          <a:prstGeom prst="rect">
            <a:avLst/>
          </a:prstGeom>
          <a:noFill/>
          <a:ln>
            <a:noFill/>
          </a:ln>
        </p:spPr>
      </p:pic>
      <p:sp>
        <p:nvSpPr>
          <p:cNvPr id="226" name="Google Shape;226;p27"/>
          <p:cNvSpPr txBox="1"/>
          <p:nvPr/>
        </p:nvSpPr>
        <p:spPr>
          <a:xfrm>
            <a:off x="7073525" y="875525"/>
            <a:ext cx="1853700" cy="3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Highest Impressions: Chicago, IL: 23,420,959</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Los Angeles, CA:</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11,143,838</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New York City:</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10,972,241</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Recommendation: Urban and metropolitan markets produce higher measurable impressions, therefore making these markets profitable( best value for money spent)</a:t>
            </a:r>
            <a:endParaRPr sz="1300">
              <a:solidFill>
                <a:schemeClr val="accent1"/>
              </a:solidFill>
              <a:latin typeface="Lato"/>
              <a:ea typeface="Lato"/>
              <a:cs typeface="Lato"/>
              <a:sym typeface="Lato"/>
            </a:endParaRPr>
          </a:p>
        </p:txBody>
      </p:sp>
      <p:pic>
        <p:nvPicPr>
          <p:cNvPr id="227" name="Google Shape;227;p27"/>
          <p:cNvPicPr preferRelativeResize="0"/>
          <p:nvPr/>
        </p:nvPicPr>
        <p:blipFill>
          <a:blip r:embed="rId4">
            <a:alphaModFix/>
          </a:blip>
          <a:stretch>
            <a:fillRect/>
          </a:stretch>
        </p:blipFill>
        <p:spPr>
          <a:xfrm>
            <a:off x="1101800" y="1481677"/>
            <a:ext cx="5668749" cy="30640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8"/>
          <p:cNvSpPr txBox="1"/>
          <p:nvPr>
            <p:ph idx="2" type="subTitle"/>
          </p:nvPr>
        </p:nvSpPr>
        <p:spPr>
          <a:xfrm>
            <a:off x="1015200" y="4216325"/>
            <a:ext cx="7168200" cy="83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Lowest Performing CPC- Chicago, IL</a:t>
            </a:r>
            <a:endParaRPr/>
          </a:p>
          <a:p>
            <a:pPr indent="0" lvl="0" marL="0" rtl="0" algn="l">
              <a:spcBef>
                <a:spcPts val="1600"/>
              </a:spcBef>
              <a:spcAft>
                <a:spcPts val="1600"/>
              </a:spcAft>
              <a:buNone/>
            </a:pPr>
            <a:r>
              <a:rPr lang="en"/>
              <a:t>Highest Performing CPC- </a:t>
            </a:r>
            <a:r>
              <a:rPr lang="en"/>
              <a:t>Columbus</a:t>
            </a:r>
            <a:r>
              <a:rPr lang="en"/>
              <a:t>, Tupelo West Point, </a:t>
            </a:r>
            <a:r>
              <a:rPr lang="en"/>
              <a:t>Mississippi, Davenport-Iowa-Rock Island Moline, lL,  Meridian Mississippi </a:t>
            </a:r>
            <a:endParaRPr/>
          </a:p>
        </p:txBody>
      </p:sp>
      <p:sp>
        <p:nvSpPr>
          <p:cNvPr id="233" name="Google Shape;233;p28"/>
          <p:cNvSpPr txBox="1"/>
          <p:nvPr>
            <p:ph type="title"/>
          </p:nvPr>
        </p:nvSpPr>
        <p:spPr>
          <a:xfrm>
            <a:off x="159825" y="0"/>
            <a:ext cx="8507400" cy="83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Sum of Cost Per Clicks by Location (Top &amp; Bottom 10)</a:t>
            </a:r>
            <a:endParaRPr sz="2700"/>
          </a:p>
        </p:txBody>
      </p:sp>
      <p:pic>
        <p:nvPicPr>
          <p:cNvPr id="234" name="Google Shape;234;p28"/>
          <p:cNvPicPr preferRelativeResize="0"/>
          <p:nvPr/>
        </p:nvPicPr>
        <p:blipFill>
          <a:blip r:embed="rId3">
            <a:alphaModFix/>
          </a:blip>
          <a:stretch>
            <a:fillRect/>
          </a:stretch>
        </p:blipFill>
        <p:spPr>
          <a:xfrm>
            <a:off x="5099775" y="1392425"/>
            <a:ext cx="4224826" cy="2752749"/>
          </a:xfrm>
          <a:prstGeom prst="rect">
            <a:avLst/>
          </a:prstGeom>
          <a:noFill/>
          <a:ln>
            <a:noFill/>
          </a:ln>
        </p:spPr>
      </p:pic>
      <p:pic>
        <p:nvPicPr>
          <p:cNvPr id="235" name="Google Shape;235;p28"/>
          <p:cNvPicPr preferRelativeResize="0"/>
          <p:nvPr/>
        </p:nvPicPr>
        <p:blipFill>
          <a:blip r:embed="rId4">
            <a:alphaModFix/>
          </a:blip>
          <a:stretch>
            <a:fillRect/>
          </a:stretch>
        </p:blipFill>
        <p:spPr>
          <a:xfrm>
            <a:off x="159825" y="952625"/>
            <a:ext cx="4939950" cy="31468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9"/>
          <p:cNvSpPr txBox="1"/>
          <p:nvPr>
            <p:ph type="title"/>
          </p:nvPr>
        </p:nvSpPr>
        <p:spPr>
          <a:xfrm>
            <a:off x="548675"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Cost-Effectiveness Across Locations</a:t>
            </a:r>
            <a:endParaRPr/>
          </a:p>
        </p:txBody>
      </p:sp>
      <p:pic>
        <p:nvPicPr>
          <p:cNvPr id="241" name="Google Shape;241;p29"/>
          <p:cNvPicPr preferRelativeResize="0"/>
          <p:nvPr/>
        </p:nvPicPr>
        <p:blipFill>
          <a:blip r:embed="rId3">
            <a:alphaModFix/>
          </a:blip>
          <a:stretch>
            <a:fillRect/>
          </a:stretch>
        </p:blipFill>
        <p:spPr>
          <a:xfrm>
            <a:off x="107000" y="619871"/>
            <a:ext cx="5486750" cy="3408050"/>
          </a:xfrm>
          <a:prstGeom prst="rect">
            <a:avLst/>
          </a:prstGeom>
          <a:noFill/>
          <a:ln>
            <a:noFill/>
          </a:ln>
        </p:spPr>
      </p:pic>
      <p:sp>
        <p:nvSpPr>
          <p:cNvPr id="242" name="Google Shape;242;p29"/>
          <p:cNvSpPr txBox="1"/>
          <p:nvPr/>
        </p:nvSpPr>
        <p:spPr>
          <a:xfrm>
            <a:off x="6294775" y="1033675"/>
            <a:ext cx="2663700" cy="36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pic>
        <p:nvPicPr>
          <p:cNvPr id="243" name="Google Shape;243;p29"/>
          <p:cNvPicPr preferRelativeResize="0"/>
          <p:nvPr/>
        </p:nvPicPr>
        <p:blipFill>
          <a:blip r:embed="rId4">
            <a:alphaModFix/>
          </a:blip>
          <a:stretch>
            <a:fillRect/>
          </a:stretch>
        </p:blipFill>
        <p:spPr>
          <a:xfrm>
            <a:off x="5685450" y="619871"/>
            <a:ext cx="3427975" cy="2063179"/>
          </a:xfrm>
          <a:prstGeom prst="rect">
            <a:avLst/>
          </a:prstGeom>
          <a:noFill/>
          <a:ln>
            <a:noFill/>
          </a:ln>
        </p:spPr>
      </p:pic>
      <p:pic>
        <p:nvPicPr>
          <p:cNvPr id="244" name="Google Shape;244;p29"/>
          <p:cNvPicPr preferRelativeResize="0"/>
          <p:nvPr/>
        </p:nvPicPr>
        <p:blipFill>
          <a:blip r:embed="rId5">
            <a:alphaModFix/>
          </a:blip>
          <a:stretch>
            <a:fillRect/>
          </a:stretch>
        </p:blipFill>
        <p:spPr>
          <a:xfrm>
            <a:off x="6146622" y="2709247"/>
            <a:ext cx="2588975" cy="1928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8" name="Shape 248"/>
        <p:cNvGrpSpPr/>
        <p:nvPr/>
      </p:nvGrpSpPr>
      <p:grpSpPr>
        <a:xfrm>
          <a:off x="0" y="0"/>
          <a:ext cx="0" cy="0"/>
          <a:chOff x="0" y="0"/>
          <a:chExt cx="0" cy="0"/>
        </a:xfrm>
      </p:grpSpPr>
      <p:sp>
        <p:nvSpPr>
          <p:cNvPr id="249" name="Google Shape;249;p30"/>
          <p:cNvSpPr txBox="1"/>
          <p:nvPr>
            <p:ph type="title"/>
          </p:nvPr>
        </p:nvSpPr>
        <p:spPr>
          <a:xfrm>
            <a:off x="727800" y="1314825"/>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Inventory</a:t>
            </a:r>
            <a:endParaRPr/>
          </a:p>
        </p:txBody>
      </p:sp>
      <p:sp>
        <p:nvSpPr>
          <p:cNvPr id="250" name="Google Shape;250;p30"/>
          <p:cNvSpPr txBox="1"/>
          <p:nvPr/>
        </p:nvSpPr>
        <p:spPr>
          <a:xfrm>
            <a:off x="727800" y="4223075"/>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ato"/>
                <a:ea typeface="Lato"/>
                <a:cs typeface="Lato"/>
                <a:sym typeface="Lato"/>
              </a:rPr>
              <a:t>Isael Corona</a:t>
            </a:r>
            <a:r>
              <a:rPr lang="en" sz="1300">
                <a:solidFill>
                  <a:schemeClr val="lt1"/>
                </a:solidFill>
                <a:latin typeface="Lato"/>
                <a:ea typeface="Lato"/>
                <a:cs typeface="Lato"/>
                <a:sym typeface="Lato"/>
              </a:rPr>
              <a:t>- Inventory  Analyst </a:t>
            </a:r>
            <a:endParaRPr sz="1300">
              <a:solidFill>
                <a:schemeClr val="l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56" name="Google Shape;256;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Key Findings</a:t>
            </a:r>
            <a:endParaRPr sz="1500"/>
          </a:p>
          <a:p>
            <a:pPr indent="-323850" lvl="0" marL="457200" rtl="0" algn="l">
              <a:spcBef>
                <a:spcPts val="1600"/>
              </a:spcBef>
              <a:spcAft>
                <a:spcPts val="0"/>
              </a:spcAft>
              <a:buSzPts val="1500"/>
              <a:buChar char="-"/>
            </a:pPr>
            <a:r>
              <a:rPr lang="en" sz="1500"/>
              <a:t>The </a:t>
            </a:r>
            <a:r>
              <a:rPr lang="en" sz="1500"/>
              <a:t>exchange</a:t>
            </a:r>
            <a:r>
              <a:rPr lang="en" sz="1500"/>
              <a:t> GumGum did well with having a low CPC and CPA both being at $450.96 and $600.89 </a:t>
            </a:r>
            <a:r>
              <a:rPr lang="en" sz="1500"/>
              <a:t>respectively</a:t>
            </a:r>
            <a:r>
              <a:rPr lang="en" sz="1500"/>
              <a:t> </a:t>
            </a:r>
            <a:endParaRPr sz="1500"/>
          </a:p>
          <a:p>
            <a:pPr indent="-323850" lvl="0" marL="457200" rtl="0" algn="l">
              <a:spcBef>
                <a:spcPts val="0"/>
              </a:spcBef>
              <a:spcAft>
                <a:spcPts val="0"/>
              </a:spcAft>
              <a:buSzPts val="1500"/>
              <a:buChar char="-"/>
            </a:pPr>
            <a:r>
              <a:rPr lang="en" sz="1500"/>
              <a:t>GumGum also came out in second place for CPM at $145.08</a:t>
            </a:r>
            <a:endParaRPr sz="1500"/>
          </a:p>
          <a:p>
            <a:pPr indent="-323850" lvl="0" marL="457200" rtl="0" algn="l">
              <a:spcBef>
                <a:spcPts val="0"/>
              </a:spcBef>
              <a:spcAft>
                <a:spcPts val="0"/>
              </a:spcAft>
              <a:buSzPts val="1500"/>
              <a:buChar char="-"/>
            </a:pPr>
            <a:r>
              <a:rPr lang="en" sz="1500"/>
              <a:t>Overall GumGum would be a top inventory source that was successful</a:t>
            </a:r>
            <a:endParaRPr sz="1500"/>
          </a:p>
          <a:p>
            <a:pPr indent="0" lvl="0" marL="457200" rtl="0" algn="l">
              <a:spcBef>
                <a:spcPts val="1600"/>
              </a:spcBef>
              <a:spcAft>
                <a:spcPts val="1600"/>
              </a:spcAft>
              <a:buNone/>
            </a:pPr>
            <a:r>
              <a:t/>
            </a:r>
            <a:endParaRPr sz="1500"/>
          </a:p>
        </p:txBody>
      </p:sp>
      <p:graphicFrame>
        <p:nvGraphicFramePr>
          <p:cNvPr id="257" name="Google Shape;257;p31"/>
          <p:cNvGraphicFramePr/>
          <p:nvPr/>
        </p:nvGraphicFramePr>
        <p:xfrm>
          <a:off x="790600" y="879375"/>
          <a:ext cx="3000000" cy="3000000"/>
        </p:xfrm>
        <a:graphic>
          <a:graphicData uri="http://schemas.openxmlformats.org/drawingml/2006/table">
            <a:tbl>
              <a:tblPr>
                <a:noFill/>
                <a:tableStyleId>{C617258A-3B3A-46E1-BB0D-658E6F398B09}</a:tableStyleId>
              </a:tblPr>
              <a:tblGrid>
                <a:gridCol w="1447800"/>
                <a:gridCol w="1447800"/>
                <a:gridCol w="1447800"/>
                <a:gridCol w="1447800"/>
                <a:gridCol w="1447800"/>
              </a:tblGrid>
              <a:tr h="381000">
                <a:tc>
                  <a:txBody>
                    <a:bodyPr/>
                    <a:lstStyle/>
                    <a:p>
                      <a:pPr indent="0" lvl="0" marL="0" rtl="0" algn="l">
                        <a:spcBef>
                          <a:spcPts val="0"/>
                        </a:spcBef>
                        <a:spcAft>
                          <a:spcPts val="0"/>
                        </a:spcAft>
                        <a:buNone/>
                      </a:pPr>
                      <a:r>
                        <a:rPr lang="en"/>
                        <a:t>Metric</a:t>
                      </a:r>
                      <a:endParaRPr/>
                    </a:p>
                  </a:txBody>
                  <a:tcPr marT="91425" marB="91425" marR="91425" marL="91425">
                    <a:solidFill>
                      <a:srgbClr val="FFD966"/>
                    </a:solidFill>
                  </a:tcPr>
                </a:tc>
                <a:tc>
                  <a:txBody>
                    <a:bodyPr/>
                    <a:lstStyle/>
                    <a:p>
                      <a:pPr indent="0" lvl="0" marL="0" rtl="0" algn="l">
                        <a:spcBef>
                          <a:spcPts val="0"/>
                        </a:spcBef>
                        <a:spcAft>
                          <a:spcPts val="0"/>
                        </a:spcAft>
                        <a:buNone/>
                      </a:pPr>
                      <a:r>
                        <a:rPr lang="en"/>
                        <a:t>CPA</a:t>
                      </a:r>
                      <a:endParaRPr/>
                    </a:p>
                  </a:txBody>
                  <a:tcPr marT="91425" marB="91425" marR="91425" marL="91425">
                    <a:solidFill>
                      <a:srgbClr val="FFD966"/>
                    </a:solidFill>
                  </a:tcPr>
                </a:tc>
                <a:tc>
                  <a:txBody>
                    <a:bodyPr/>
                    <a:lstStyle/>
                    <a:p>
                      <a:pPr indent="0" lvl="0" marL="0" rtl="0" algn="l">
                        <a:spcBef>
                          <a:spcPts val="0"/>
                        </a:spcBef>
                        <a:spcAft>
                          <a:spcPts val="0"/>
                        </a:spcAft>
                        <a:buNone/>
                      </a:pPr>
                      <a:r>
                        <a:rPr lang="en"/>
                        <a:t>CPC</a:t>
                      </a:r>
                      <a:endParaRPr/>
                    </a:p>
                  </a:txBody>
                  <a:tcPr marT="91425" marB="91425" marR="91425" marL="91425">
                    <a:solidFill>
                      <a:srgbClr val="FFD966"/>
                    </a:solidFill>
                  </a:tcPr>
                </a:tc>
                <a:tc>
                  <a:txBody>
                    <a:bodyPr/>
                    <a:lstStyle/>
                    <a:p>
                      <a:pPr indent="0" lvl="0" marL="0" rtl="0" algn="l">
                        <a:spcBef>
                          <a:spcPts val="0"/>
                        </a:spcBef>
                        <a:spcAft>
                          <a:spcPts val="0"/>
                        </a:spcAft>
                        <a:buNone/>
                      </a:pPr>
                      <a:r>
                        <a:rPr lang="en"/>
                        <a:t>CPM</a:t>
                      </a:r>
                      <a:endParaRPr/>
                    </a:p>
                  </a:txBody>
                  <a:tcPr marT="91425" marB="91425" marR="91425" marL="91425">
                    <a:solidFill>
                      <a:srgbClr val="FFD966"/>
                    </a:solidFill>
                  </a:tcPr>
                </a:tc>
                <a:tc>
                  <a:txBody>
                    <a:bodyPr/>
                    <a:lstStyle/>
                    <a:p>
                      <a:pPr indent="0" lvl="0" marL="0" rtl="0" algn="l">
                        <a:spcBef>
                          <a:spcPts val="0"/>
                        </a:spcBef>
                        <a:spcAft>
                          <a:spcPts val="0"/>
                        </a:spcAft>
                        <a:buNone/>
                      </a:pPr>
                      <a:r>
                        <a:rPr lang="en"/>
                        <a:t>CVR</a:t>
                      </a:r>
                      <a:endParaRPr/>
                    </a:p>
                  </a:txBody>
                  <a:tcPr marT="91425" marB="91425" marR="91425" marL="91425">
                    <a:solidFill>
                      <a:srgbClr val="FFD966"/>
                    </a:solidFill>
                  </a:tcPr>
                </a:tc>
              </a:tr>
              <a:tr h="381000">
                <a:tc>
                  <a:txBody>
                    <a:bodyPr/>
                    <a:lstStyle/>
                    <a:p>
                      <a:pPr indent="0" lvl="0" marL="0" rtl="0" algn="l">
                        <a:spcBef>
                          <a:spcPts val="0"/>
                        </a:spcBef>
                        <a:spcAft>
                          <a:spcPts val="0"/>
                        </a:spcAft>
                        <a:buNone/>
                      </a:pPr>
                      <a:r>
                        <a:rPr lang="en"/>
                        <a:t>Exchange</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GumGum</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GumGum</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Kargo</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TripleLift</a:t>
                      </a:r>
                      <a:endParaRPr/>
                    </a:p>
                  </a:txBody>
                  <a:tcPr marT="91425" marB="91425" marR="91425" marL="91425">
                    <a:solidFill>
                      <a:schemeClr val="lt1"/>
                    </a:solidFill>
                  </a:tcPr>
                </a:tc>
              </a:tr>
              <a:tr h="381000">
                <a:tc>
                  <a:txBody>
                    <a:bodyPr/>
                    <a:lstStyle/>
                    <a:p>
                      <a:pPr indent="0" lvl="0" marL="0" rtl="0" algn="l">
                        <a:spcBef>
                          <a:spcPts val="0"/>
                        </a:spcBef>
                        <a:spcAft>
                          <a:spcPts val="0"/>
                        </a:spcAft>
                        <a:buNone/>
                      </a:pPr>
                      <a:r>
                        <a:rPr lang="en"/>
                        <a:t>Value</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$600.89</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$450.96</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$127.86</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.057%</a:t>
                      </a:r>
                      <a:endParaRPr/>
                    </a:p>
                  </a:txBody>
                  <a:tcPr marT="91425" marB="91425" marR="91425" marL="91425">
                    <a:solidFill>
                      <a:schemeClr val="lt1"/>
                    </a:solidFill>
                  </a:tcPr>
                </a:tc>
              </a:tr>
            </a:tbl>
          </a:graphicData>
        </a:graphic>
      </p:graphicFrame>
      <p:sp>
        <p:nvSpPr>
          <p:cNvPr id="258" name="Google Shape;258;p31"/>
          <p:cNvSpPr txBox="1"/>
          <p:nvPr/>
        </p:nvSpPr>
        <p:spPr>
          <a:xfrm>
            <a:off x="834425" y="0"/>
            <a:ext cx="7195200" cy="4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1"/>
                </a:solidFill>
                <a:latin typeface="Lato"/>
                <a:ea typeface="Lato"/>
                <a:cs typeface="Lato"/>
                <a:sym typeface="Lato"/>
              </a:rPr>
              <a:t>Inventory Sources (Exchanges) : Performance Metrics </a:t>
            </a:r>
            <a:endParaRPr sz="2000">
              <a:solidFill>
                <a:schemeClr val="accen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64" name="Google Shape;264;p32"/>
          <p:cNvSpPr txBox="1"/>
          <p:nvPr>
            <p:ph idx="1" type="body"/>
          </p:nvPr>
        </p:nvSpPr>
        <p:spPr>
          <a:xfrm>
            <a:off x="729450" y="277722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11150" lvl="0" marL="457200" rtl="0" algn="l">
              <a:spcBef>
                <a:spcPts val="1600"/>
              </a:spcBef>
              <a:spcAft>
                <a:spcPts val="0"/>
              </a:spcAft>
              <a:buSzPts val="1300"/>
              <a:buChar char="-"/>
            </a:pPr>
            <a:r>
              <a:rPr lang="en"/>
              <a:t>Google AD Manager ranked best in branding metrics by having good  Impressions and Visible Impressions both being at 29964643 and 16114800 respectively </a:t>
            </a:r>
            <a:endParaRPr/>
          </a:p>
          <a:p>
            <a:pPr indent="-311150" lvl="0" marL="457200" rtl="0" algn="l">
              <a:spcBef>
                <a:spcPts val="0"/>
              </a:spcBef>
              <a:spcAft>
                <a:spcPts val="0"/>
              </a:spcAft>
              <a:buSzPts val="1300"/>
              <a:buChar char="-"/>
            </a:pPr>
            <a:r>
              <a:rPr lang="en"/>
              <a:t>Google AD Manager also ranked 3rd in CVR at 2.4%</a:t>
            </a:r>
            <a:endParaRPr/>
          </a:p>
          <a:p>
            <a:pPr indent="-311150" lvl="0" marL="457200" rtl="0" algn="l">
              <a:spcBef>
                <a:spcPts val="0"/>
              </a:spcBef>
              <a:spcAft>
                <a:spcPts val="0"/>
              </a:spcAft>
              <a:buSzPts val="1300"/>
              <a:buChar char="-"/>
            </a:pPr>
            <a:r>
              <a:rPr lang="en"/>
              <a:t>GumGum also ranked second in vCPM at $347.14</a:t>
            </a:r>
            <a:endParaRPr/>
          </a:p>
        </p:txBody>
      </p:sp>
      <p:graphicFrame>
        <p:nvGraphicFramePr>
          <p:cNvPr id="265" name="Google Shape;265;p32"/>
          <p:cNvGraphicFramePr/>
          <p:nvPr/>
        </p:nvGraphicFramePr>
        <p:xfrm>
          <a:off x="803175" y="827325"/>
          <a:ext cx="3000000" cy="3000000"/>
        </p:xfrm>
        <a:graphic>
          <a:graphicData uri="http://schemas.openxmlformats.org/drawingml/2006/table">
            <a:tbl>
              <a:tblPr>
                <a:noFill/>
                <a:tableStyleId>{C617258A-3B3A-46E1-BB0D-658E6F398B09}</a:tableStyleId>
              </a:tblPr>
              <a:tblGrid>
                <a:gridCol w="1447800"/>
                <a:gridCol w="1447800"/>
                <a:gridCol w="1447800"/>
                <a:gridCol w="1447800"/>
                <a:gridCol w="1447800"/>
              </a:tblGrid>
              <a:tr h="442025">
                <a:tc>
                  <a:txBody>
                    <a:bodyPr/>
                    <a:lstStyle/>
                    <a:p>
                      <a:pPr indent="0" lvl="0" marL="0" rtl="0" algn="l">
                        <a:spcBef>
                          <a:spcPts val="0"/>
                        </a:spcBef>
                        <a:spcAft>
                          <a:spcPts val="0"/>
                        </a:spcAft>
                        <a:buNone/>
                      </a:pPr>
                      <a:r>
                        <a:rPr lang="en"/>
                        <a:t>Metric</a:t>
                      </a:r>
                      <a:endParaRPr/>
                    </a:p>
                  </a:txBody>
                  <a:tcPr marT="91425" marB="91425" marR="91425" marL="91425">
                    <a:solidFill>
                      <a:srgbClr val="FFD966"/>
                    </a:solidFill>
                  </a:tcPr>
                </a:tc>
                <a:tc>
                  <a:txBody>
                    <a:bodyPr/>
                    <a:lstStyle/>
                    <a:p>
                      <a:pPr indent="0" lvl="0" marL="0" rtl="0" algn="l">
                        <a:spcBef>
                          <a:spcPts val="0"/>
                        </a:spcBef>
                        <a:spcAft>
                          <a:spcPts val="0"/>
                        </a:spcAft>
                        <a:buNone/>
                      </a:pPr>
                      <a:r>
                        <a:rPr lang="en"/>
                        <a:t>CTR</a:t>
                      </a:r>
                      <a:endParaRPr/>
                    </a:p>
                  </a:txBody>
                  <a:tcPr marT="91425" marB="91425" marR="91425" marL="91425">
                    <a:solidFill>
                      <a:srgbClr val="FFD966"/>
                    </a:solidFill>
                  </a:tcPr>
                </a:tc>
                <a:tc>
                  <a:txBody>
                    <a:bodyPr/>
                    <a:lstStyle/>
                    <a:p>
                      <a:pPr indent="0" lvl="0" marL="0" rtl="0" algn="l">
                        <a:spcBef>
                          <a:spcPts val="0"/>
                        </a:spcBef>
                        <a:spcAft>
                          <a:spcPts val="0"/>
                        </a:spcAft>
                        <a:buNone/>
                      </a:pPr>
                      <a:r>
                        <a:rPr lang="en"/>
                        <a:t>Impressions</a:t>
                      </a:r>
                      <a:endParaRPr/>
                    </a:p>
                  </a:txBody>
                  <a:tcPr marT="91425" marB="91425" marR="91425" marL="91425">
                    <a:solidFill>
                      <a:srgbClr val="FFD966"/>
                    </a:solidFill>
                  </a:tcPr>
                </a:tc>
                <a:tc>
                  <a:txBody>
                    <a:bodyPr/>
                    <a:lstStyle/>
                    <a:p>
                      <a:pPr indent="0" lvl="0" marL="0" rtl="0" algn="l">
                        <a:spcBef>
                          <a:spcPts val="0"/>
                        </a:spcBef>
                        <a:spcAft>
                          <a:spcPts val="0"/>
                        </a:spcAft>
                        <a:buNone/>
                      </a:pPr>
                      <a:r>
                        <a:rPr lang="en"/>
                        <a:t>Visible Impressions</a:t>
                      </a:r>
                      <a:endParaRPr/>
                    </a:p>
                  </a:txBody>
                  <a:tcPr marT="91425" marB="91425" marR="91425" marL="91425">
                    <a:solidFill>
                      <a:srgbClr val="FFD966"/>
                    </a:solidFill>
                  </a:tcPr>
                </a:tc>
                <a:tc>
                  <a:txBody>
                    <a:bodyPr/>
                    <a:lstStyle/>
                    <a:p>
                      <a:pPr indent="0" lvl="0" marL="0" rtl="0" algn="l">
                        <a:spcBef>
                          <a:spcPts val="0"/>
                        </a:spcBef>
                        <a:spcAft>
                          <a:spcPts val="0"/>
                        </a:spcAft>
                        <a:buNone/>
                      </a:pPr>
                      <a:r>
                        <a:rPr lang="en"/>
                        <a:t>vCPM</a:t>
                      </a:r>
                      <a:endParaRPr/>
                    </a:p>
                  </a:txBody>
                  <a:tcPr marT="91425" marB="91425" marR="91425" marL="91425">
                    <a:solidFill>
                      <a:srgbClr val="FFD966"/>
                    </a:solidFill>
                  </a:tcPr>
                </a:tc>
              </a:tr>
              <a:tr h="670175">
                <a:tc>
                  <a:txBody>
                    <a:bodyPr/>
                    <a:lstStyle/>
                    <a:p>
                      <a:pPr indent="0" lvl="0" marL="0" rtl="0" algn="l">
                        <a:spcBef>
                          <a:spcPts val="0"/>
                        </a:spcBef>
                        <a:spcAft>
                          <a:spcPts val="0"/>
                        </a:spcAft>
                        <a:buNone/>
                      </a:pPr>
                      <a:r>
                        <a:rPr lang="en"/>
                        <a:t>Top Exchange</a:t>
                      </a:r>
                      <a:endParaRPr/>
                    </a:p>
                  </a:txBody>
                  <a:tcPr marT="91425" marB="91425" marR="91425" marL="91425"/>
                </a:tc>
                <a:tc>
                  <a:txBody>
                    <a:bodyPr/>
                    <a:lstStyle/>
                    <a:p>
                      <a:pPr indent="0" lvl="0" marL="0" rtl="0" algn="l">
                        <a:spcBef>
                          <a:spcPts val="0"/>
                        </a:spcBef>
                        <a:spcAft>
                          <a:spcPts val="0"/>
                        </a:spcAft>
                        <a:buNone/>
                      </a:pPr>
                      <a:r>
                        <a:rPr lang="en"/>
                        <a:t>ShareThrough</a:t>
                      </a:r>
                      <a:endParaRPr/>
                    </a:p>
                  </a:txBody>
                  <a:tcPr marT="91425" marB="91425" marR="91425" marL="91425"/>
                </a:tc>
                <a:tc>
                  <a:txBody>
                    <a:bodyPr/>
                    <a:lstStyle/>
                    <a:p>
                      <a:pPr indent="0" lvl="0" marL="0" rtl="0" algn="l">
                        <a:spcBef>
                          <a:spcPts val="0"/>
                        </a:spcBef>
                        <a:spcAft>
                          <a:spcPts val="0"/>
                        </a:spcAft>
                        <a:buNone/>
                      </a:pPr>
                      <a:r>
                        <a:rPr lang="en"/>
                        <a:t>Google Ad Manager</a:t>
                      </a:r>
                      <a:endParaRPr/>
                    </a:p>
                  </a:txBody>
                  <a:tcPr marT="91425" marB="91425" marR="91425" marL="91425"/>
                </a:tc>
                <a:tc>
                  <a:txBody>
                    <a:bodyPr/>
                    <a:lstStyle/>
                    <a:p>
                      <a:pPr indent="0" lvl="0" marL="0" rtl="0" algn="l">
                        <a:spcBef>
                          <a:spcPts val="0"/>
                        </a:spcBef>
                        <a:spcAft>
                          <a:spcPts val="0"/>
                        </a:spcAft>
                        <a:buNone/>
                      </a:pPr>
                      <a:r>
                        <a:rPr lang="en"/>
                        <a:t>Google Ad Manager</a:t>
                      </a:r>
                      <a:endParaRPr/>
                    </a:p>
                  </a:txBody>
                  <a:tcPr marT="91425" marB="91425" marR="91425" marL="91425"/>
                </a:tc>
                <a:tc>
                  <a:txBody>
                    <a:bodyPr/>
                    <a:lstStyle/>
                    <a:p>
                      <a:pPr indent="0" lvl="0" marL="0" rtl="0" algn="l">
                        <a:spcBef>
                          <a:spcPts val="0"/>
                        </a:spcBef>
                        <a:spcAft>
                          <a:spcPts val="0"/>
                        </a:spcAft>
                        <a:buNone/>
                      </a:pPr>
                      <a:r>
                        <a:rPr lang="en"/>
                        <a:t>PulsePoint</a:t>
                      </a:r>
                      <a:endParaRPr/>
                    </a:p>
                  </a:txBody>
                  <a:tcPr marT="91425" marB="91425" marR="91425" marL="91425"/>
                </a:tc>
              </a:tr>
              <a:tr h="670175">
                <a:tc>
                  <a:txBody>
                    <a:bodyPr/>
                    <a:lstStyle/>
                    <a:p>
                      <a:pPr indent="0" lvl="0" marL="0" rtl="0" algn="l">
                        <a:spcBef>
                          <a:spcPts val="0"/>
                        </a:spcBef>
                        <a:spcAft>
                          <a:spcPts val="0"/>
                        </a:spcAft>
                        <a:buNone/>
                      </a:pPr>
                      <a:r>
                        <a:rPr lang="en"/>
                        <a:t>Value</a:t>
                      </a:r>
                      <a:endParaRPr/>
                    </a:p>
                  </a:txBody>
                  <a:tcPr marT="91425" marB="91425" marR="91425" marL="91425"/>
                </a:tc>
                <a:tc>
                  <a:txBody>
                    <a:bodyPr/>
                    <a:lstStyle/>
                    <a:p>
                      <a:pPr indent="0" lvl="0" marL="0" rtl="0" algn="l">
                        <a:spcBef>
                          <a:spcPts val="0"/>
                        </a:spcBef>
                        <a:spcAft>
                          <a:spcPts val="0"/>
                        </a:spcAft>
                        <a:buNone/>
                      </a:pPr>
                      <a:r>
                        <a:rPr lang="en"/>
                        <a:t>  21.8%</a:t>
                      </a:r>
                      <a:endParaRPr/>
                    </a:p>
                  </a:txBody>
                  <a:tcPr marT="91425" marB="91425" marR="91425" marL="91425"/>
                </a:tc>
                <a:tc>
                  <a:txBody>
                    <a:bodyPr/>
                    <a:lstStyle/>
                    <a:p>
                      <a:pPr indent="0" lvl="0" marL="0" rtl="0" algn="l">
                        <a:spcBef>
                          <a:spcPts val="0"/>
                        </a:spcBef>
                        <a:spcAft>
                          <a:spcPts val="0"/>
                        </a:spcAft>
                        <a:buNone/>
                      </a:pPr>
                      <a:r>
                        <a:rPr lang="en">
                          <a:solidFill>
                            <a:srgbClr val="1F1F1F"/>
                          </a:solidFill>
                          <a:highlight>
                            <a:srgbClr val="FFFFFF"/>
                          </a:highlight>
                        </a:rPr>
                        <a:t>29964643</a:t>
                      </a:r>
                      <a:endParaRPr/>
                    </a:p>
                  </a:txBody>
                  <a:tcPr marT="91425" marB="91425" marR="91425" marL="91425"/>
                </a:tc>
                <a:tc>
                  <a:txBody>
                    <a:bodyPr/>
                    <a:lstStyle/>
                    <a:p>
                      <a:pPr indent="0" lvl="0" marL="0" rtl="0" algn="l">
                        <a:spcBef>
                          <a:spcPts val="0"/>
                        </a:spcBef>
                        <a:spcAft>
                          <a:spcPts val="0"/>
                        </a:spcAft>
                        <a:buNone/>
                      </a:pPr>
                      <a:r>
                        <a:rPr lang="en">
                          <a:solidFill>
                            <a:srgbClr val="1F1F1F"/>
                          </a:solidFill>
                          <a:highlight>
                            <a:srgbClr val="FFFFFF"/>
                          </a:highlight>
                        </a:rPr>
                        <a:t>16114800</a:t>
                      </a:r>
                      <a:endParaRPr/>
                    </a:p>
                  </a:txBody>
                  <a:tcPr marT="91425" marB="91425" marR="91425" marL="91425"/>
                </a:tc>
                <a:tc>
                  <a:txBody>
                    <a:bodyPr/>
                    <a:lstStyle/>
                    <a:p>
                      <a:pPr indent="0" lvl="0" marL="0" rtl="0" algn="l">
                        <a:spcBef>
                          <a:spcPts val="0"/>
                        </a:spcBef>
                        <a:spcAft>
                          <a:spcPts val="0"/>
                        </a:spcAft>
                        <a:buNone/>
                      </a:pPr>
                      <a:r>
                        <a:rPr lang="en"/>
                        <a:t>$699.08</a:t>
                      </a:r>
                      <a:endParaRPr/>
                    </a:p>
                  </a:txBody>
                  <a:tcPr marT="91425" marB="91425" marR="91425" marL="91425"/>
                </a:tc>
              </a:tr>
            </a:tbl>
          </a:graphicData>
        </a:graphic>
      </p:graphicFrame>
      <p:sp>
        <p:nvSpPr>
          <p:cNvPr id="266" name="Google Shape;266;p32"/>
          <p:cNvSpPr txBox="1"/>
          <p:nvPr/>
        </p:nvSpPr>
        <p:spPr>
          <a:xfrm>
            <a:off x="884225" y="24900"/>
            <a:ext cx="6974400" cy="4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accent1"/>
                </a:solidFill>
                <a:latin typeface="Lato"/>
                <a:ea typeface="Lato"/>
                <a:cs typeface="Lato"/>
                <a:sym typeface="Lato"/>
              </a:rPr>
              <a:t>Inventory sources: Branding Metrics</a:t>
            </a:r>
            <a:endParaRPr sz="1700">
              <a:solidFill>
                <a:schemeClr val="accen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Ideal Publishers (Websites)</a:t>
            </a:r>
            <a:endParaRPr/>
          </a:p>
        </p:txBody>
      </p:sp>
      <p:sp>
        <p:nvSpPr>
          <p:cNvPr id="272" name="Google Shape;272;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4"/>
          <p:cNvSpPr txBox="1"/>
          <p:nvPr>
            <p:ph type="title"/>
          </p:nvPr>
        </p:nvSpPr>
        <p:spPr>
          <a:xfrm>
            <a:off x="729450" y="5362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 5 </a:t>
            </a:r>
            <a:r>
              <a:rPr lang="en"/>
              <a:t>Performances</a:t>
            </a:r>
            <a:r>
              <a:rPr lang="en"/>
              <a:t> for Publishers </a:t>
            </a:r>
            <a:endParaRPr/>
          </a:p>
        </p:txBody>
      </p:sp>
      <p:sp>
        <p:nvSpPr>
          <p:cNvPr id="278" name="Google Shape;278;p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graphicFrame>
        <p:nvGraphicFramePr>
          <p:cNvPr id="279" name="Google Shape;279;p34"/>
          <p:cNvGraphicFramePr/>
          <p:nvPr/>
        </p:nvGraphicFramePr>
        <p:xfrm>
          <a:off x="686900" y="1584913"/>
          <a:ext cx="3000000" cy="3000000"/>
        </p:xfrm>
        <a:graphic>
          <a:graphicData uri="http://schemas.openxmlformats.org/drawingml/2006/table">
            <a:tbl>
              <a:tblPr>
                <a:noFill/>
                <a:tableStyleId>{C617258A-3B3A-46E1-BB0D-658E6F398B09}</a:tableStyleId>
              </a:tblPr>
              <a:tblGrid>
                <a:gridCol w="3154125"/>
              </a:tblGrid>
              <a:tr h="430525">
                <a:tc>
                  <a:txBody>
                    <a:bodyPr/>
                    <a:lstStyle/>
                    <a:p>
                      <a:pPr indent="0" lvl="0" marL="0" rtl="0" algn="l">
                        <a:spcBef>
                          <a:spcPts val="0"/>
                        </a:spcBef>
                        <a:spcAft>
                          <a:spcPts val="0"/>
                        </a:spcAft>
                        <a:buNone/>
                      </a:pPr>
                      <a:r>
                        <a:rPr lang="en"/>
                        <a:t>CTR</a:t>
                      </a:r>
                      <a:endParaRPr/>
                    </a:p>
                  </a:txBody>
                  <a:tcPr marT="91425" marB="91425" marR="91425" marL="91425">
                    <a:solidFill>
                      <a:srgbClr val="FFD966"/>
                    </a:solidFill>
                  </a:tcPr>
                </a:tc>
              </a:tr>
              <a:tr h="430525">
                <a:tc>
                  <a:txBody>
                    <a:bodyPr/>
                    <a:lstStyle/>
                    <a:p>
                      <a:pPr indent="0" lvl="0" marL="0" rtl="0" algn="l">
                        <a:spcBef>
                          <a:spcPts val="0"/>
                        </a:spcBef>
                        <a:spcAft>
                          <a:spcPts val="0"/>
                        </a:spcAft>
                        <a:buNone/>
                      </a:pPr>
                      <a:r>
                        <a:rPr lang="en">
                          <a:solidFill>
                            <a:srgbClr val="1F1F1F"/>
                          </a:solidFill>
                          <a:highlight>
                            <a:srgbClr val="FFFFFF"/>
                          </a:highlight>
                        </a:rPr>
                        <a:t>1.379% killingthyme.net</a:t>
                      </a:r>
                      <a:endParaRPr/>
                    </a:p>
                  </a:txBody>
                  <a:tcPr marT="91425" marB="91425" marR="91425" marL="91425"/>
                </a:tc>
              </a:tr>
              <a:tr h="430525">
                <a:tc>
                  <a:txBody>
                    <a:bodyPr/>
                    <a:lstStyle/>
                    <a:p>
                      <a:pPr indent="0" lvl="0" marL="0" rtl="0" algn="l">
                        <a:spcBef>
                          <a:spcPts val="0"/>
                        </a:spcBef>
                        <a:spcAft>
                          <a:spcPts val="0"/>
                        </a:spcAft>
                        <a:buNone/>
                      </a:pPr>
                      <a:r>
                        <a:rPr lang="en"/>
                        <a:t>1.266% localmemphis.com</a:t>
                      </a:r>
                      <a:endParaRPr/>
                    </a:p>
                  </a:txBody>
                  <a:tcPr marT="91425" marB="91425" marR="91425" marL="91425"/>
                </a:tc>
              </a:tr>
              <a:tr h="847975">
                <a:tc>
                  <a:txBody>
                    <a:bodyPr/>
                    <a:lstStyle/>
                    <a:p>
                      <a:pPr indent="0" lvl="0" marL="0" rtl="0" algn="l">
                        <a:spcBef>
                          <a:spcPts val="0"/>
                        </a:spcBef>
                        <a:spcAft>
                          <a:spcPts val="0"/>
                        </a:spcAft>
                        <a:buNone/>
                      </a:pPr>
                      <a:r>
                        <a:rPr lang="en"/>
                        <a:t>0.644% merriam-webster.com/dictionary</a:t>
                      </a:r>
                      <a:endParaRPr/>
                    </a:p>
                  </a:txBody>
                  <a:tcPr marT="91425" marB="91425" marR="91425" marL="91425"/>
                </a:tc>
              </a:tr>
              <a:tr h="430525">
                <a:tc>
                  <a:txBody>
                    <a:bodyPr/>
                    <a:lstStyle/>
                    <a:p>
                      <a:pPr indent="0" lvl="0" marL="0" rtl="0" algn="l">
                        <a:spcBef>
                          <a:spcPts val="0"/>
                        </a:spcBef>
                        <a:spcAft>
                          <a:spcPts val="0"/>
                        </a:spcAft>
                        <a:buNone/>
                      </a:pPr>
                      <a:r>
                        <a:rPr lang="en"/>
                        <a:t>0</a:t>
                      </a:r>
                      <a:r>
                        <a:rPr lang="en"/>
                        <a:t>.455% cbsnews.com</a:t>
                      </a:r>
                      <a:endParaRPr/>
                    </a:p>
                  </a:txBody>
                  <a:tcPr marT="91425" marB="91425" marR="91425" marL="91425"/>
                </a:tc>
              </a:tr>
              <a:tr h="430525">
                <a:tc>
                  <a:txBody>
                    <a:bodyPr/>
                    <a:lstStyle/>
                    <a:p>
                      <a:pPr indent="0" lvl="0" marL="0" rtl="0" algn="l">
                        <a:spcBef>
                          <a:spcPts val="0"/>
                        </a:spcBef>
                        <a:spcAft>
                          <a:spcPts val="0"/>
                        </a:spcAft>
                        <a:buNone/>
                      </a:pPr>
                      <a:r>
                        <a:rPr lang="en"/>
                        <a:t>0</a:t>
                      </a:r>
                      <a:r>
                        <a:rPr lang="en"/>
                        <a:t>.359% health.com</a:t>
                      </a:r>
                      <a:endParaRPr/>
                    </a:p>
                  </a:txBody>
                  <a:tcPr marT="91425" marB="91425" marR="91425" marL="91425"/>
                </a:tc>
              </a:tr>
            </a:tbl>
          </a:graphicData>
        </a:graphic>
      </p:graphicFrame>
      <p:graphicFrame>
        <p:nvGraphicFramePr>
          <p:cNvPr id="280" name="Google Shape;280;p34"/>
          <p:cNvGraphicFramePr/>
          <p:nvPr/>
        </p:nvGraphicFramePr>
        <p:xfrm>
          <a:off x="3841025" y="1576213"/>
          <a:ext cx="3000000" cy="3000000"/>
        </p:xfrm>
        <a:graphic>
          <a:graphicData uri="http://schemas.openxmlformats.org/drawingml/2006/table">
            <a:tbl>
              <a:tblPr>
                <a:noFill/>
                <a:tableStyleId>{C617258A-3B3A-46E1-BB0D-658E6F398B09}</a:tableStyleId>
              </a:tblPr>
              <a:tblGrid>
                <a:gridCol w="3042025"/>
              </a:tblGrid>
              <a:tr h="384825">
                <a:tc>
                  <a:txBody>
                    <a:bodyPr/>
                    <a:lstStyle/>
                    <a:p>
                      <a:pPr indent="0" lvl="0" marL="0" rtl="0" algn="l">
                        <a:spcBef>
                          <a:spcPts val="0"/>
                        </a:spcBef>
                        <a:spcAft>
                          <a:spcPts val="0"/>
                        </a:spcAft>
                        <a:buNone/>
                      </a:pPr>
                      <a:r>
                        <a:rPr lang="en"/>
                        <a:t>CVR</a:t>
                      </a:r>
                      <a:endParaRPr/>
                    </a:p>
                  </a:txBody>
                  <a:tcPr marT="91425" marB="91425" marR="91425" marL="91425">
                    <a:solidFill>
                      <a:srgbClr val="FFD966"/>
                    </a:solidFill>
                  </a:tcPr>
                </a:tc>
              </a:tr>
              <a:tr h="658325">
                <a:tc>
                  <a:txBody>
                    <a:bodyPr/>
                    <a:lstStyle/>
                    <a:p>
                      <a:pPr indent="0" lvl="0" marL="0" rtl="0" algn="l">
                        <a:spcBef>
                          <a:spcPts val="0"/>
                        </a:spcBef>
                        <a:spcAft>
                          <a:spcPts val="0"/>
                        </a:spcAft>
                        <a:buNone/>
                      </a:pPr>
                      <a:r>
                        <a:rPr lang="en"/>
                        <a:t>5.696% http://localmemphis.com/</a:t>
                      </a:r>
                      <a:endParaRPr/>
                    </a:p>
                  </a:txBody>
                  <a:tcPr marT="91425" marB="91425" marR="91425" marL="91425"/>
                </a:tc>
              </a:tr>
              <a:tr h="487625">
                <a:tc>
                  <a:txBody>
                    <a:bodyPr/>
                    <a:lstStyle/>
                    <a:p>
                      <a:pPr indent="0" lvl="0" marL="0" rtl="0" algn="l">
                        <a:spcBef>
                          <a:spcPts val="0"/>
                        </a:spcBef>
                        <a:spcAft>
                          <a:spcPts val="0"/>
                        </a:spcAft>
                        <a:buNone/>
                      </a:pPr>
                      <a:r>
                        <a:rPr lang="en"/>
                        <a:t>0</a:t>
                      </a:r>
                      <a:r>
                        <a:rPr lang="en"/>
                        <a:t>.738% miamiherald.com</a:t>
                      </a:r>
                      <a:endParaRPr/>
                    </a:p>
                  </a:txBody>
                  <a:tcPr marT="91425" marB="91425" marR="91425" marL="91425"/>
                </a:tc>
              </a:tr>
              <a:tr h="390150">
                <a:tc>
                  <a:txBody>
                    <a:bodyPr/>
                    <a:lstStyle/>
                    <a:p>
                      <a:pPr indent="0" lvl="0" marL="0" rtl="0" algn="l">
                        <a:spcBef>
                          <a:spcPts val="0"/>
                        </a:spcBef>
                        <a:spcAft>
                          <a:spcPts val="0"/>
                        </a:spcAft>
                        <a:buNone/>
                      </a:pPr>
                      <a:r>
                        <a:rPr lang="en"/>
                        <a:t>0.695% mhvillage.com</a:t>
                      </a:r>
                      <a:endParaRPr/>
                    </a:p>
                  </a:txBody>
                  <a:tcPr marT="91425" marB="91425" marR="91425" marL="91425"/>
                </a:tc>
              </a:tr>
              <a:tr h="592050">
                <a:tc>
                  <a:txBody>
                    <a:bodyPr/>
                    <a:lstStyle/>
                    <a:p>
                      <a:pPr indent="0" lvl="0" marL="0" rtl="0" algn="l">
                        <a:spcBef>
                          <a:spcPts val="0"/>
                        </a:spcBef>
                        <a:spcAft>
                          <a:spcPts val="0"/>
                        </a:spcAft>
                        <a:buNone/>
                      </a:pPr>
                      <a:r>
                        <a:rPr lang="en"/>
                        <a:t>0..681%  downdetector.com</a:t>
                      </a:r>
                      <a:endParaRPr/>
                    </a:p>
                  </a:txBody>
                  <a:tcPr marT="91425" marB="91425" marR="91425" marL="91425"/>
                </a:tc>
              </a:tr>
              <a:tr h="487625">
                <a:tc>
                  <a:txBody>
                    <a:bodyPr/>
                    <a:lstStyle/>
                    <a:p>
                      <a:pPr indent="0" lvl="0" marL="0" rtl="0" algn="l">
                        <a:spcBef>
                          <a:spcPts val="0"/>
                        </a:spcBef>
                        <a:spcAft>
                          <a:spcPts val="0"/>
                        </a:spcAft>
                        <a:buNone/>
                      </a:pPr>
                      <a:r>
                        <a:rPr lang="en"/>
                        <a:t>0.662% abc7chicago.com</a:t>
                      </a:r>
                      <a:endParaRPr/>
                    </a:p>
                  </a:txBody>
                  <a:tcPr marT="91425" marB="91425"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5"/>
          <p:cNvSpPr txBox="1"/>
          <p:nvPr>
            <p:ph type="title"/>
          </p:nvPr>
        </p:nvSpPr>
        <p:spPr>
          <a:xfrm>
            <a:off x="618900" y="5614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 5 Performances for Publishers </a:t>
            </a:r>
            <a:endParaRPr/>
          </a:p>
        </p:txBody>
      </p:sp>
      <p:sp>
        <p:nvSpPr>
          <p:cNvPr id="286" name="Google Shape;286;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p:txBody>
      </p:sp>
      <p:graphicFrame>
        <p:nvGraphicFramePr>
          <p:cNvPr id="287" name="Google Shape;287;p35"/>
          <p:cNvGraphicFramePr/>
          <p:nvPr/>
        </p:nvGraphicFramePr>
        <p:xfrm>
          <a:off x="1282750" y="1454975"/>
          <a:ext cx="3000000" cy="3000000"/>
        </p:xfrm>
        <a:graphic>
          <a:graphicData uri="http://schemas.openxmlformats.org/drawingml/2006/table">
            <a:tbl>
              <a:tblPr>
                <a:noFill/>
                <a:tableStyleId>{C617258A-3B3A-46E1-BB0D-658E6F398B09}</a:tableStyleId>
              </a:tblPr>
              <a:tblGrid>
                <a:gridCol w="3091900"/>
              </a:tblGrid>
              <a:tr h="402350">
                <a:tc>
                  <a:txBody>
                    <a:bodyPr/>
                    <a:lstStyle/>
                    <a:p>
                      <a:pPr indent="0" lvl="0" marL="0" rtl="0" algn="l">
                        <a:spcBef>
                          <a:spcPts val="0"/>
                        </a:spcBef>
                        <a:spcAft>
                          <a:spcPts val="0"/>
                        </a:spcAft>
                        <a:buNone/>
                      </a:pPr>
                      <a:r>
                        <a:rPr lang="en"/>
                        <a:t>CPM</a:t>
                      </a:r>
                      <a:endParaRPr/>
                    </a:p>
                  </a:txBody>
                  <a:tcPr marT="91425" marB="91425" marR="91425" marL="91425">
                    <a:solidFill>
                      <a:srgbClr val="FFD966"/>
                    </a:solidFill>
                  </a:tcPr>
                </a:tc>
              </a:tr>
              <a:tr h="402350">
                <a:tc>
                  <a:txBody>
                    <a:bodyPr/>
                    <a:lstStyle/>
                    <a:p>
                      <a:pPr indent="0" lvl="0" marL="0" rtl="0" algn="l">
                        <a:spcBef>
                          <a:spcPts val="0"/>
                        </a:spcBef>
                        <a:spcAft>
                          <a:spcPts val="0"/>
                        </a:spcAft>
                        <a:buNone/>
                      </a:pPr>
                      <a:r>
                        <a:rPr lang="en"/>
                        <a:t>$6.67 taboolanews.com</a:t>
                      </a:r>
                      <a:endParaRPr/>
                    </a:p>
                  </a:txBody>
                  <a:tcPr marT="91425" marB="91425" marR="91425" marL="91425"/>
                </a:tc>
              </a:tr>
              <a:tr h="402350">
                <a:tc>
                  <a:txBody>
                    <a:bodyPr/>
                    <a:lstStyle/>
                    <a:p>
                      <a:pPr indent="0" lvl="0" marL="0" rtl="0" algn="l">
                        <a:spcBef>
                          <a:spcPts val="0"/>
                        </a:spcBef>
                        <a:spcAft>
                          <a:spcPts val="0"/>
                        </a:spcAft>
                        <a:buNone/>
                      </a:pPr>
                      <a:r>
                        <a:rPr lang="en"/>
                        <a:t>$16.08 cbssports.com</a:t>
                      </a:r>
                      <a:endParaRPr/>
                    </a:p>
                  </a:txBody>
                  <a:tcPr marT="91425" marB="91425" marR="91425" marL="91425"/>
                </a:tc>
              </a:tr>
              <a:tr h="402350">
                <a:tc>
                  <a:txBody>
                    <a:bodyPr/>
                    <a:lstStyle/>
                    <a:p>
                      <a:pPr indent="0" lvl="0" marL="0" rtl="0" algn="l">
                        <a:spcBef>
                          <a:spcPts val="0"/>
                        </a:spcBef>
                        <a:spcAft>
                          <a:spcPts val="0"/>
                        </a:spcAft>
                        <a:buNone/>
                      </a:pPr>
                      <a:r>
                        <a:rPr lang="en"/>
                        <a:t>$20.04 a-z-animals.com</a:t>
                      </a:r>
                      <a:endParaRPr/>
                    </a:p>
                  </a:txBody>
                  <a:tcPr marT="91425" marB="91425" marR="91425" marL="91425"/>
                </a:tc>
              </a:tr>
              <a:tr h="619025">
                <a:tc>
                  <a:txBody>
                    <a:bodyPr/>
                    <a:lstStyle/>
                    <a:p>
                      <a:pPr indent="0" lvl="0" marL="0" rtl="0" algn="l">
                        <a:spcBef>
                          <a:spcPts val="0"/>
                        </a:spcBef>
                        <a:spcAft>
                          <a:spcPts val="0"/>
                        </a:spcAft>
                        <a:buNone/>
                      </a:pPr>
                      <a:r>
                        <a:rPr lang="en"/>
                        <a:t>$20.90 mobileposse.com</a:t>
                      </a:r>
                      <a:endParaRPr/>
                    </a:p>
                  </a:txBody>
                  <a:tcPr marT="91425" marB="91425" marR="91425" marL="91425"/>
                </a:tc>
              </a:tr>
              <a:tr h="619025">
                <a:tc>
                  <a:txBody>
                    <a:bodyPr/>
                    <a:lstStyle/>
                    <a:p>
                      <a:pPr indent="0" lvl="0" marL="0" rtl="0" algn="l">
                        <a:spcBef>
                          <a:spcPts val="0"/>
                        </a:spcBef>
                        <a:spcAft>
                          <a:spcPts val="0"/>
                        </a:spcAft>
                        <a:buNone/>
                      </a:pPr>
                      <a:r>
                        <a:rPr lang="en"/>
                        <a:t>$21.28 baseball-reference.com</a:t>
                      </a:r>
                      <a:endParaRPr/>
                    </a:p>
                  </a:txBody>
                  <a:tcPr marT="91425" marB="91425" marR="91425" marL="91425"/>
                </a:tc>
              </a:tr>
            </a:tbl>
          </a:graphicData>
        </a:graphic>
      </p:graphicFrame>
      <p:graphicFrame>
        <p:nvGraphicFramePr>
          <p:cNvPr id="288" name="Google Shape;288;p35"/>
          <p:cNvGraphicFramePr/>
          <p:nvPr/>
        </p:nvGraphicFramePr>
        <p:xfrm>
          <a:off x="4374650" y="1454963"/>
          <a:ext cx="3000000" cy="3000000"/>
        </p:xfrm>
        <a:graphic>
          <a:graphicData uri="http://schemas.openxmlformats.org/drawingml/2006/table">
            <a:tbl>
              <a:tblPr>
                <a:noFill/>
                <a:tableStyleId>{C617258A-3B3A-46E1-BB0D-658E6F398B09}</a:tableStyleId>
              </a:tblPr>
              <a:tblGrid>
                <a:gridCol w="2942425"/>
              </a:tblGrid>
              <a:tr h="462850">
                <a:tc>
                  <a:txBody>
                    <a:bodyPr/>
                    <a:lstStyle/>
                    <a:p>
                      <a:pPr indent="0" lvl="0" marL="0" rtl="0" algn="l">
                        <a:spcBef>
                          <a:spcPts val="0"/>
                        </a:spcBef>
                        <a:spcAft>
                          <a:spcPts val="0"/>
                        </a:spcAft>
                        <a:buNone/>
                      </a:pPr>
                      <a:r>
                        <a:rPr lang="en"/>
                        <a:t>CPC</a:t>
                      </a:r>
                      <a:endParaRPr/>
                    </a:p>
                  </a:txBody>
                  <a:tcPr marT="91425" marB="91425" marR="91425" marL="91425">
                    <a:solidFill>
                      <a:srgbClr val="FFD966"/>
                    </a:solidFill>
                  </a:tcPr>
                </a:tc>
              </a:tr>
              <a:tr h="386600">
                <a:tc>
                  <a:txBody>
                    <a:bodyPr/>
                    <a:lstStyle/>
                    <a:p>
                      <a:pPr indent="0" lvl="0" marL="0" rtl="0" algn="l">
                        <a:spcBef>
                          <a:spcPts val="0"/>
                        </a:spcBef>
                        <a:spcAft>
                          <a:spcPts val="0"/>
                        </a:spcAft>
                        <a:buNone/>
                      </a:pPr>
                      <a:r>
                        <a:rPr lang="en"/>
                        <a:t>$4.28 taboolanews.com</a:t>
                      </a:r>
                      <a:endParaRPr/>
                    </a:p>
                  </a:txBody>
                  <a:tcPr marT="91425" marB="91425" marR="91425" marL="91425"/>
                </a:tc>
              </a:tr>
              <a:tr h="560450">
                <a:tc>
                  <a:txBody>
                    <a:bodyPr/>
                    <a:lstStyle/>
                    <a:p>
                      <a:pPr indent="0" lvl="0" marL="0" rtl="0" algn="l">
                        <a:spcBef>
                          <a:spcPts val="0"/>
                        </a:spcBef>
                        <a:spcAft>
                          <a:spcPts val="0"/>
                        </a:spcAft>
                        <a:buNone/>
                      </a:pPr>
                      <a:r>
                        <a:rPr lang="en"/>
                        <a:t>$19.99 http://mobileposse.com/</a:t>
                      </a:r>
                      <a:endParaRPr/>
                    </a:p>
                  </a:txBody>
                  <a:tcPr marT="91425" marB="91425" marR="91425" marL="91425"/>
                </a:tc>
              </a:tr>
              <a:tr h="560450">
                <a:tc>
                  <a:txBody>
                    <a:bodyPr/>
                    <a:lstStyle/>
                    <a:p>
                      <a:pPr indent="0" lvl="0" marL="0" rtl="0" algn="l">
                        <a:spcBef>
                          <a:spcPts val="0"/>
                        </a:spcBef>
                        <a:spcAft>
                          <a:spcPts val="0"/>
                        </a:spcAft>
                        <a:buNone/>
                      </a:pPr>
                      <a:r>
                        <a:rPr lang="en"/>
                        <a:t>$24.62 http://fortune.com/</a:t>
                      </a:r>
                      <a:endParaRPr/>
                    </a:p>
                  </a:txBody>
                  <a:tcPr marT="91425" marB="91425" marR="91425" marL="91425"/>
                </a:tc>
              </a:tr>
              <a:tr h="386600">
                <a:tc>
                  <a:txBody>
                    <a:bodyPr/>
                    <a:lstStyle/>
                    <a:p>
                      <a:pPr indent="0" lvl="0" marL="0" rtl="0" algn="l">
                        <a:spcBef>
                          <a:spcPts val="0"/>
                        </a:spcBef>
                        <a:spcAft>
                          <a:spcPts val="0"/>
                        </a:spcAft>
                        <a:buNone/>
                      </a:pPr>
                      <a:r>
                        <a:rPr lang="en"/>
                        <a:t>$31.30 drugs.com</a:t>
                      </a:r>
                      <a:endParaRPr/>
                    </a:p>
                  </a:txBody>
                  <a:tcPr marT="91425" marB="91425" marR="91425" marL="91425"/>
                </a:tc>
              </a:tr>
              <a:tr h="386600">
                <a:tc>
                  <a:txBody>
                    <a:bodyPr/>
                    <a:lstStyle/>
                    <a:p>
                      <a:pPr indent="0" lvl="0" marL="0" rtl="0" algn="l">
                        <a:spcBef>
                          <a:spcPts val="0"/>
                        </a:spcBef>
                        <a:spcAft>
                          <a:spcPts val="0"/>
                        </a:spcAft>
                        <a:buNone/>
                      </a:pPr>
                      <a:r>
                        <a:rPr lang="en"/>
                        <a:t>$34.96 lotterypost.com</a:t>
                      </a:r>
                      <a:endParaRPr/>
                    </a:p>
                  </a:txBody>
                  <a:tcPr marT="91425" marB="91425" marR="91425" marL="914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6"/>
          <p:cNvSpPr txBox="1"/>
          <p:nvPr>
            <p:ph type="title"/>
          </p:nvPr>
        </p:nvSpPr>
        <p:spPr>
          <a:xfrm>
            <a:off x="727650" y="5013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 5 Performances for Publishers </a:t>
            </a:r>
            <a:endParaRPr/>
          </a:p>
        </p:txBody>
      </p:sp>
      <p:graphicFrame>
        <p:nvGraphicFramePr>
          <p:cNvPr id="294" name="Google Shape;294;p36"/>
          <p:cNvGraphicFramePr/>
          <p:nvPr/>
        </p:nvGraphicFramePr>
        <p:xfrm>
          <a:off x="851525" y="1572138"/>
          <a:ext cx="3000000" cy="3000000"/>
        </p:xfrm>
        <a:graphic>
          <a:graphicData uri="http://schemas.openxmlformats.org/drawingml/2006/table">
            <a:tbl>
              <a:tblPr>
                <a:noFill/>
                <a:tableStyleId>{C617258A-3B3A-46E1-BB0D-658E6F398B09}</a:tableStyleId>
              </a:tblPr>
              <a:tblGrid>
                <a:gridCol w="2830275"/>
              </a:tblGrid>
              <a:tr h="472975">
                <a:tc>
                  <a:txBody>
                    <a:bodyPr/>
                    <a:lstStyle/>
                    <a:p>
                      <a:pPr indent="0" lvl="0" marL="0" rtl="0" algn="l">
                        <a:spcBef>
                          <a:spcPts val="0"/>
                        </a:spcBef>
                        <a:spcAft>
                          <a:spcPts val="0"/>
                        </a:spcAft>
                        <a:buNone/>
                      </a:pPr>
                      <a:r>
                        <a:rPr lang="en"/>
                        <a:t>Viewable Impressions </a:t>
                      </a:r>
                      <a:endParaRPr/>
                    </a:p>
                  </a:txBody>
                  <a:tcPr marT="91425" marB="91425" marR="91425" marL="91425">
                    <a:solidFill>
                      <a:srgbClr val="FFD966"/>
                    </a:solidFill>
                  </a:tcPr>
                </a:tc>
              </a:tr>
              <a:tr h="474400">
                <a:tc>
                  <a:txBody>
                    <a:bodyPr/>
                    <a:lstStyle/>
                    <a:p>
                      <a:pPr indent="0" lvl="0" marL="0" rtl="0" algn="l">
                        <a:spcBef>
                          <a:spcPts val="0"/>
                        </a:spcBef>
                        <a:spcAft>
                          <a:spcPts val="0"/>
                        </a:spcAft>
                        <a:buNone/>
                      </a:pPr>
                      <a:r>
                        <a:rPr lang="en"/>
                        <a:t>6,717,348 mail.yahoo.com</a:t>
                      </a:r>
                      <a:endParaRPr/>
                    </a:p>
                  </a:txBody>
                  <a:tcPr marT="91425" marB="91425" marR="91425" marL="91425"/>
                </a:tc>
              </a:tr>
              <a:tr h="474400">
                <a:tc>
                  <a:txBody>
                    <a:bodyPr/>
                    <a:lstStyle/>
                    <a:p>
                      <a:pPr indent="0" lvl="0" marL="0" rtl="0" algn="l">
                        <a:spcBef>
                          <a:spcPts val="0"/>
                        </a:spcBef>
                        <a:spcAft>
                          <a:spcPts val="0"/>
                        </a:spcAft>
                        <a:buNone/>
                      </a:pPr>
                      <a:r>
                        <a:rPr lang="en"/>
                        <a:t>3,484,549 yahoo.com</a:t>
                      </a:r>
                      <a:endParaRPr/>
                    </a:p>
                  </a:txBody>
                  <a:tcPr marT="91425" marB="91425" marR="91425" marL="91425"/>
                </a:tc>
              </a:tr>
              <a:tr h="474400">
                <a:tc>
                  <a:txBody>
                    <a:bodyPr/>
                    <a:lstStyle/>
                    <a:p>
                      <a:pPr indent="0" lvl="0" marL="0" rtl="0" algn="l">
                        <a:spcBef>
                          <a:spcPts val="0"/>
                        </a:spcBef>
                        <a:spcAft>
                          <a:spcPts val="0"/>
                        </a:spcAft>
                        <a:buNone/>
                      </a:pPr>
                      <a:r>
                        <a:rPr lang="en"/>
                        <a:t>1,441,409 </a:t>
                      </a:r>
                      <a:r>
                        <a:rPr lang="en"/>
                        <a:t>msn.com</a:t>
                      </a:r>
                      <a:endParaRPr/>
                    </a:p>
                  </a:txBody>
                  <a:tcPr marT="91425" marB="91425" marR="91425" marL="91425"/>
                </a:tc>
              </a:tr>
              <a:tr h="474400">
                <a:tc>
                  <a:txBody>
                    <a:bodyPr/>
                    <a:lstStyle/>
                    <a:p>
                      <a:pPr indent="0" lvl="0" marL="0" rtl="0" algn="l">
                        <a:spcBef>
                          <a:spcPts val="0"/>
                        </a:spcBef>
                        <a:spcAft>
                          <a:spcPts val="0"/>
                        </a:spcAft>
                        <a:buNone/>
                      </a:pPr>
                      <a:r>
                        <a:rPr lang="en"/>
                        <a:t>1,361,938 ebay.com</a:t>
                      </a:r>
                      <a:endParaRPr/>
                    </a:p>
                  </a:txBody>
                  <a:tcPr marT="91425" marB="91425" marR="91425" marL="91425"/>
                </a:tc>
              </a:tr>
              <a:tr h="474400">
                <a:tc>
                  <a:txBody>
                    <a:bodyPr/>
                    <a:lstStyle/>
                    <a:p>
                      <a:pPr indent="0" lvl="0" marL="0" rtl="0" algn="l">
                        <a:spcBef>
                          <a:spcPts val="0"/>
                        </a:spcBef>
                        <a:spcAft>
                          <a:spcPts val="0"/>
                        </a:spcAft>
                        <a:buNone/>
                      </a:pPr>
                      <a:r>
                        <a:rPr lang="en"/>
                        <a:t>442,979 streetinsider.com</a:t>
                      </a:r>
                      <a:endParaRPr/>
                    </a:p>
                  </a:txBody>
                  <a:tcPr marT="91425" marB="91425" marR="91425" marL="91425"/>
                </a:tc>
              </a:tr>
            </a:tbl>
          </a:graphicData>
        </a:graphic>
      </p:graphicFrame>
      <p:graphicFrame>
        <p:nvGraphicFramePr>
          <p:cNvPr id="295" name="Google Shape;295;p36"/>
          <p:cNvGraphicFramePr/>
          <p:nvPr/>
        </p:nvGraphicFramePr>
        <p:xfrm>
          <a:off x="3681800" y="1572150"/>
          <a:ext cx="3000000" cy="3000000"/>
        </p:xfrm>
        <a:graphic>
          <a:graphicData uri="http://schemas.openxmlformats.org/drawingml/2006/table">
            <a:tbl>
              <a:tblPr>
                <a:noFill/>
                <a:tableStyleId>{C617258A-3B3A-46E1-BB0D-658E6F398B09}</a:tableStyleId>
              </a:tblPr>
              <a:tblGrid>
                <a:gridCol w="3070775"/>
              </a:tblGrid>
              <a:tr h="472975">
                <a:tc>
                  <a:txBody>
                    <a:bodyPr/>
                    <a:lstStyle/>
                    <a:p>
                      <a:pPr indent="0" lvl="0" marL="0" rtl="0" algn="l">
                        <a:spcBef>
                          <a:spcPts val="0"/>
                        </a:spcBef>
                        <a:spcAft>
                          <a:spcPts val="0"/>
                        </a:spcAft>
                        <a:buNone/>
                      </a:pPr>
                      <a:r>
                        <a:rPr lang="en"/>
                        <a:t>Impressions</a:t>
                      </a:r>
                      <a:endParaRPr/>
                    </a:p>
                  </a:txBody>
                  <a:tcPr marT="91425" marB="91425" marR="91425" marL="91425">
                    <a:solidFill>
                      <a:srgbClr val="FFD966"/>
                    </a:solidFill>
                  </a:tcPr>
                </a:tc>
              </a:tr>
              <a:tr h="417400">
                <a:tc>
                  <a:txBody>
                    <a:bodyPr/>
                    <a:lstStyle/>
                    <a:p>
                      <a:pPr indent="0" lvl="0" marL="0" rtl="0" algn="l">
                        <a:spcBef>
                          <a:spcPts val="0"/>
                        </a:spcBef>
                        <a:spcAft>
                          <a:spcPts val="0"/>
                        </a:spcAft>
                        <a:buNone/>
                      </a:pPr>
                      <a:r>
                        <a:rPr lang="en"/>
                        <a:t>571,257 the-sun.com</a:t>
                      </a:r>
                      <a:endParaRPr/>
                    </a:p>
                  </a:txBody>
                  <a:tcPr marT="91425" marB="91425" marR="91425" marL="91425"/>
                </a:tc>
              </a:tr>
              <a:tr h="623850">
                <a:tc>
                  <a:txBody>
                    <a:bodyPr/>
                    <a:lstStyle/>
                    <a:p>
                      <a:pPr indent="0" lvl="0" marL="0" rtl="0" algn="l">
                        <a:spcBef>
                          <a:spcPts val="0"/>
                        </a:spcBef>
                        <a:spcAft>
                          <a:spcPts val="0"/>
                        </a:spcAft>
                        <a:buNone/>
                      </a:pPr>
                      <a:r>
                        <a:rPr lang="en"/>
                        <a:t>361,640 nbcnews.com</a:t>
                      </a:r>
                      <a:endParaRPr/>
                    </a:p>
                    <a:p>
                      <a:pPr indent="0" lvl="0" marL="0" rtl="0" algn="l">
                        <a:spcBef>
                          <a:spcPts val="0"/>
                        </a:spcBef>
                        <a:spcAft>
                          <a:spcPts val="0"/>
                        </a:spcAft>
                        <a:buNone/>
                      </a:pPr>
                      <a:r>
                        <a:t/>
                      </a:r>
                      <a:endParaRPr/>
                    </a:p>
                  </a:txBody>
                  <a:tcPr marT="91425" marB="91425" marR="91425" marL="91425"/>
                </a:tc>
              </a:tr>
              <a:tr h="417400">
                <a:tc>
                  <a:txBody>
                    <a:bodyPr/>
                    <a:lstStyle/>
                    <a:p>
                      <a:pPr indent="0" lvl="0" marL="0" rtl="0" algn="l">
                        <a:spcBef>
                          <a:spcPts val="0"/>
                        </a:spcBef>
                        <a:spcAft>
                          <a:spcPts val="0"/>
                        </a:spcAft>
                        <a:buNone/>
                      </a:pPr>
                      <a:r>
                        <a:rPr lang="en"/>
                        <a:t>237,993 cbsnews.com</a:t>
                      </a:r>
                      <a:endParaRPr/>
                    </a:p>
                  </a:txBody>
                  <a:tcPr marT="91425" marB="91425" marR="91425" marL="91425"/>
                </a:tc>
              </a:tr>
              <a:tr h="563475">
                <a:tc>
                  <a:txBody>
                    <a:bodyPr/>
                    <a:lstStyle/>
                    <a:p>
                      <a:pPr indent="0" lvl="0" marL="0" rtl="0" algn="l">
                        <a:spcBef>
                          <a:spcPts val="0"/>
                        </a:spcBef>
                        <a:spcAft>
                          <a:spcPts val="0"/>
                        </a:spcAft>
                        <a:buNone/>
                      </a:pPr>
                      <a:r>
                        <a:rPr lang="en"/>
                        <a:t>179,723 taboolanews.com</a:t>
                      </a:r>
                      <a:endParaRPr/>
                    </a:p>
                  </a:txBody>
                  <a:tcPr marT="91425" marB="91425" marR="91425" marL="91425"/>
                </a:tc>
              </a:tr>
              <a:tr h="349875">
                <a:tc>
                  <a:txBody>
                    <a:bodyPr/>
                    <a:lstStyle/>
                    <a:p>
                      <a:pPr indent="0" lvl="0" marL="0" rtl="0" algn="l">
                        <a:spcBef>
                          <a:spcPts val="0"/>
                        </a:spcBef>
                        <a:spcAft>
                          <a:spcPts val="0"/>
                        </a:spcAft>
                        <a:buNone/>
                      </a:pPr>
                      <a:r>
                        <a:rPr lang="en"/>
                        <a:t>145,113 nypost.com</a:t>
                      </a:r>
                      <a:endParaRPr/>
                    </a:p>
                  </a:txBody>
                  <a:tcPr marT="91425" marB="91425" marR="91425" marL="91425"/>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50" name="Shape 150"/>
        <p:cNvGrpSpPr/>
        <p:nvPr/>
      </p:nvGrpSpPr>
      <p:grpSpPr>
        <a:xfrm>
          <a:off x="0" y="0"/>
          <a:ext cx="0" cy="0"/>
          <a:chOff x="0" y="0"/>
          <a:chExt cx="0" cy="0"/>
        </a:xfrm>
      </p:grpSpPr>
      <p:sp>
        <p:nvSpPr>
          <p:cNvPr id="151" name="Google Shape;151;p19"/>
          <p:cNvSpPr txBox="1"/>
          <p:nvPr>
            <p:ph type="title"/>
          </p:nvPr>
        </p:nvSpPr>
        <p:spPr>
          <a:xfrm>
            <a:off x="729450" y="1322450"/>
            <a:ext cx="28599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Team- SPF 400 </a:t>
            </a:r>
            <a:endParaRPr/>
          </a:p>
        </p:txBody>
      </p:sp>
      <p:sp>
        <p:nvSpPr>
          <p:cNvPr id="152" name="Google Shape;152;p19"/>
          <p:cNvSpPr txBox="1"/>
          <p:nvPr>
            <p:ph idx="4294967295" type="subTitle"/>
          </p:nvPr>
        </p:nvSpPr>
        <p:spPr>
          <a:xfrm>
            <a:off x="4542975" y="1376352"/>
            <a:ext cx="4080000" cy="325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rPr>
              <a:t>Spatial Analyst- Karen Dominguez</a:t>
            </a:r>
            <a:endParaRPr sz="1600">
              <a:solidFill>
                <a:schemeClr val="lt1"/>
              </a:solidFill>
            </a:endParaRPr>
          </a:p>
          <a:p>
            <a:pPr indent="0" lvl="0" marL="0" rtl="0" algn="l">
              <a:spcBef>
                <a:spcPts val="1600"/>
              </a:spcBef>
              <a:spcAft>
                <a:spcPts val="0"/>
              </a:spcAft>
              <a:buNone/>
            </a:pPr>
            <a:r>
              <a:rPr lang="en" sz="1600">
                <a:solidFill>
                  <a:schemeClr val="lt1"/>
                </a:solidFill>
              </a:rPr>
              <a:t>Inventory Analyst- Isael Corona</a:t>
            </a:r>
            <a:endParaRPr sz="1600">
              <a:solidFill>
                <a:schemeClr val="lt1"/>
              </a:solidFill>
            </a:endParaRPr>
          </a:p>
          <a:p>
            <a:pPr indent="0" lvl="0" marL="0" rtl="0" algn="l">
              <a:spcBef>
                <a:spcPts val="1600"/>
              </a:spcBef>
              <a:spcAft>
                <a:spcPts val="0"/>
              </a:spcAft>
              <a:buNone/>
            </a:pPr>
            <a:r>
              <a:rPr lang="en" sz="1600">
                <a:solidFill>
                  <a:schemeClr val="lt1"/>
                </a:solidFill>
              </a:rPr>
              <a:t>Creative Analyst-  Emma Ramey</a:t>
            </a:r>
            <a:endParaRPr sz="1600">
              <a:solidFill>
                <a:schemeClr val="lt1"/>
              </a:solidFill>
            </a:endParaRPr>
          </a:p>
          <a:p>
            <a:pPr indent="0" lvl="0" marL="0" rtl="0" algn="l">
              <a:lnSpc>
                <a:spcPct val="115000"/>
              </a:lnSpc>
              <a:spcBef>
                <a:spcPts val="1600"/>
              </a:spcBef>
              <a:spcAft>
                <a:spcPts val="0"/>
              </a:spcAft>
              <a:buNone/>
            </a:pPr>
            <a:r>
              <a:rPr lang="en" sz="1600">
                <a:solidFill>
                  <a:srgbClr val="FFFFFF"/>
                </a:solidFill>
              </a:rPr>
              <a:t>Audience</a:t>
            </a:r>
            <a:r>
              <a:rPr lang="en" sz="1600">
                <a:solidFill>
                  <a:srgbClr val="FFFFFF"/>
                </a:solidFill>
              </a:rPr>
              <a:t> Analyst- Nicole Pastor</a:t>
            </a:r>
            <a:endParaRPr sz="1600">
              <a:solidFill>
                <a:srgbClr val="FFFFFF"/>
              </a:solidFill>
            </a:endParaRPr>
          </a:p>
          <a:p>
            <a:pPr indent="0" lvl="0" marL="0" rtl="0" algn="l">
              <a:lnSpc>
                <a:spcPct val="115000"/>
              </a:lnSpc>
              <a:spcBef>
                <a:spcPts val="1600"/>
              </a:spcBef>
              <a:spcAft>
                <a:spcPts val="0"/>
              </a:spcAft>
              <a:buNone/>
            </a:pPr>
            <a:r>
              <a:t/>
            </a:r>
            <a:endParaRPr sz="1600">
              <a:solidFill>
                <a:srgbClr val="FFFFFF"/>
              </a:solidFill>
            </a:endParaRPr>
          </a:p>
          <a:p>
            <a:pPr indent="0" lvl="0" marL="0" rtl="0" algn="l">
              <a:lnSpc>
                <a:spcPct val="115000"/>
              </a:lnSpc>
              <a:spcBef>
                <a:spcPts val="1600"/>
              </a:spcBef>
              <a:spcAft>
                <a:spcPts val="0"/>
              </a:spcAft>
              <a:buNone/>
            </a:pPr>
            <a:r>
              <a:t/>
            </a:r>
            <a:endParaRPr sz="1600">
              <a:solidFill>
                <a:srgbClr val="FFFFFF"/>
              </a:solidFill>
            </a:endParaRPr>
          </a:p>
          <a:p>
            <a:pPr indent="0" lvl="0" marL="0" rtl="0" algn="l">
              <a:lnSpc>
                <a:spcPct val="115000"/>
              </a:lnSpc>
              <a:spcBef>
                <a:spcPts val="1600"/>
              </a:spcBef>
              <a:spcAft>
                <a:spcPts val="0"/>
              </a:spcAft>
              <a:buNone/>
            </a:pPr>
            <a:r>
              <a:t/>
            </a:r>
            <a:endParaRPr sz="1600">
              <a:solidFill>
                <a:srgbClr val="FFFFFF"/>
              </a:solidFill>
            </a:endParaRPr>
          </a:p>
          <a:p>
            <a:pPr indent="0" lvl="0" marL="0" rtl="0" algn="l">
              <a:spcBef>
                <a:spcPts val="1600"/>
              </a:spcBef>
              <a:spcAft>
                <a:spcPts val="1600"/>
              </a:spcAft>
              <a:buNone/>
            </a:pPr>
            <a:r>
              <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7"/>
          <p:cNvSpPr txBox="1"/>
          <p:nvPr>
            <p:ph type="title"/>
          </p:nvPr>
        </p:nvSpPr>
        <p:spPr>
          <a:xfrm>
            <a:off x="644300" y="4927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 5 Performances for Publishers</a:t>
            </a:r>
            <a:endParaRPr/>
          </a:p>
        </p:txBody>
      </p:sp>
      <p:sp>
        <p:nvSpPr>
          <p:cNvPr id="301" name="Google Shape;301;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a:p>
            <a:pPr indent="0" lvl="0" marL="0" rtl="0" algn="l">
              <a:spcBef>
                <a:spcPts val="0"/>
              </a:spcBef>
              <a:spcAft>
                <a:spcPts val="1600"/>
              </a:spcAft>
              <a:buNone/>
            </a:pPr>
            <a:r>
              <a:t/>
            </a:r>
            <a:endParaRPr/>
          </a:p>
        </p:txBody>
      </p:sp>
      <p:graphicFrame>
        <p:nvGraphicFramePr>
          <p:cNvPr id="302" name="Google Shape;302;p37"/>
          <p:cNvGraphicFramePr/>
          <p:nvPr/>
        </p:nvGraphicFramePr>
        <p:xfrm>
          <a:off x="644300" y="1487750"/>
          <a:ext cx="3000000" cy="3000000"/>
        </p:xfrm>
        <a:graphic>
          <a:graphicData uri="http://schemas.openxmlformats.org/drawingml/2006/table">
            <a:tbl>
              <a:tblPr>
                <a:noFill/>
                <a:tableStyleId>{C617258A-3B3A-46E1-BB0D-658E6F398B09}</a:tableStyleId>
              </a:tblPr>
              <a:tblGrid>
                <a:gridCol w="3242425"/>
              </a:tblGrid>
              <a:tr h="498275">
                <a:tc>
                  <a:txBody>
                    <a:bodyPr/>
                    <a:lstStyle/>
                    <a:p>
                      <a:pPr indent="0" lvl="0" marL="0" rtl="0" algn="l">
                        <a:spcBef>
                          <a:spcPts val="0"/>
                        </a:spcBef>
                        <a:spcAft>
                          <a:spcPts val="0"/>
                        </a:spcAft>
                        <a:buNone/>
                      </a:pPr>
                      <a:r>
                        <a:rPr lang="en"/>
                        <a:t>CPA </a:t>
                      </a:r>
                      <a:endParaRPr/>
                    </a:p>
                  </a:txBody>
                  <a:tcPr marT="91425" marB="91425" marR="91425" marL="91425">
                    <a:lnL cap="flat" cmpd="sng" w="9525">
                      <a:solidFill>
                        <a:srgbClr val="FFD966"/>
                      </a:solidFill>
                      <a:prstDash val="solid"/>
                      <a:round/>
                      <a:headEnd len="sm" w="sm" type="none"/>
                      <a:tailEnd len="sm" w="sm" type="none"/>
                    </a:lnL>
                    <a:lnR cap="flat" cmpd="sng" w="9525">
                      <a:solidFill>
                        <a:srgbClr val="FFD966"/>
                      </a:solidFill>
                      <a:prstDash val="solid"/>
                      <a:round/>
                      <a:headEnd len="sm" w="sm" type="none"/>
                      <a:tailEnd len="sm" w="sm" type="none"/>
                    </a:lnR>
                    <a:lnT cap="flat" cmpd="sng" w="9525">
                      <a:solidFill>
                        <a:srgbClr val="FFD966"/>
                      </a:solidFill>
                      <a:prstDash val="solid"/>
                      <a:round/>
                      <a:headEnd len="sm" w="sm" type="none"/>
                      <a:tailEnd len="sm" w="sm" type="none"/>
                    </a:lnT>
                    <a:lnB cap="flat" cmpd="sng" w="9525">
                      <a:solidFill>
                        <a:srgbClr val="FFD966"/>
                      </a:solidFill>
                      <a:prstDash val="solid"/>
                      <a:round/>
                      <a:headEnd len="sm" w="sm" type="none"/>
                      <a:tailEnd len="sm" w="sm" type="none"/>
                    </a:lnB>
                    <a:solidFill>
                      <a:srgbClr val="FFD966"/>
                    </a:solidFill>
                  </a:tcPr>
                </a:tc>
              </a:tr>
              <a:tr h="498275">
                <a:tc>
                  <a:txBody>
                    <a:bodyPr/>
                    <a:lstStyle/>
                    <a:p>
                      <a:pPr indent="0" lvl="0" marL="0" rtl="0" algn="l">
                        <a:spcBef>
                          <a:spcPts val="0"/>
                        </a:spcBef>
                        <a:spcAft>
                          <a:spcPts val="0"/>
                        </a:spcAft>
                        <a:buNone/>
                      </a:pPr>
                      <a:r>
                        <a:rPr lang="en"/>
                        <a:t>$69.17 factable.com</a:t>
                      </a:r>
                      <a:endParaRPr/>
                    </a:p>
                  </a:txBody>
                  <a:tcPr marT="91425" marB="91425" marR="91425" marL="91425">
                    <a:lnT cap="flat" cmpd="sng" w="9525">
                      <a:solidFill>
                        <a:srgbClr val="FFD966"/>
                      </a:solidFill>
                      <a:prstDash val="solid"/>
                      <a:round/>
                      <a:headEnd len="sm" w="sm" type="none"/>
                      <a:tailEnd len="sm" w="sm" type="none"/>
                    </a:lnT>
                  </a:tcPr>
                </a:tc>
              </a:tr>
              <a:tr h="498275">
                <a:tc>
                  <a:txBody>
                    <a:bodyPr/>
                    <a:lstStyle/>
                    <a:p>
                      <a:pPr indent="0" lvl="0" marL="0" rtl="0" algn="l">
                        <a:spcBef>
                          <a:spcPts val="0"/>
                        </a:spcBef>
                        <a:spcAft>
                          <a:spcPts val="0"/>
                        </a:spcAft>
                        <a:buNone/>
                      </a:pPr>
                      <a:r>
                        <a:rPr lang="en"/>
                        <a:t>$75.20 aol.com</a:t>
                      </a:r>
                      <a:endParaRPr/>
                    </a:p>
                  </a:txBody>
                  <a:tcPr marT="91425" marB="91425" marR="91425" marL="91425"/>
                </a:tc>
              </a:tr>
              <a:tr h="498275">
                <a:tc>
                  <a:txBody>
                    <a:bodyPr/>
                    <a:lstStyle/>
                    <a:p>
                      <a:pPr indent="0" lvl="0" marL="0" rtl="0" algn="l">
                        <a:spcBef>
                          <a:spcPts val="0"/>
                        </a:spcBef>
                        <a:spcAft>
                          <a:spcPts val="0"/>
                        </a:spcAft>
                        <a:buNone/>
                      </a:pPr>
                      <a:r>
                        <a:rPr lang="en"/>
                        <a:t>$86.39 semana.com</a:t>
                      </a:r>
                      <a:endParaRPr/>
                    </a:p>
                  </a:txBody>
                  <a:tcPr marT="91425" marB="91425" marR="91425" marL="91425"/>
                </a:tc>
              </a:tr>
              <a:tr h="498275">
                <a:tc>
                  <a:txBody>
                    <a:bodyPr/>
                    <a:lstStyle/>
                    <a:p>
                      <a:pPr indent="0" lvl="0" marL="0" rtl="0" algn="l">
                        <a:spcBef>
                          <a:spcPts val="0"/>
                        </a:spcBef>
                        <a:spcAft>
                          <a:spcPts val="0"/>
                        </a:spcAft>
                        <a:buNone/>
                      </a:pPr>
                      <a:r>
                        <a:rPr lang="en"/>
                        <a:t>$90.74 taboolanews.com</a:t>
                      </a:r>
                      <a:endParaRPr/>
                    </a:p>
                  </a:txBody>
                  <a:tcPr marT="91425" marB="91425" marR="91425" marL="91425"/>
                </a:tc>
              </a:tr>
              <a:tr h="498275">
                <a:tc>
                  <a:txBody>
                    <a:bodyPr/>
                    <a:lstStyle/>
                    <a:p>
                      <a:pPr indent="0" lvl="0" marL="0" rtl="0" algn="l">
                        <a:spcBef>
                          <a:spcPts val="0"/>
                        </a:spcBef>
                        <a:spcAft>
                          <a:spcPts val="0"/>
                        </a:spcAft>
                        <a:buNone/>
                      </a:pPr>
                      <a:r>
                        <a:rPr lang="en"/>
                        <a:t>$110.12 zdnet.com</a:t>
                      </a:r>
                      <a:endParaRPr/>
                    </a:p>
                  </a:txBody>
                  <a:tcPr marT="91425" marB="91425" marR="91425" marL="91425"/>
                </a:tc>
              </a:tr>
            </a:tbl>
          </a:graphicData>
        </a:graphic>
      </p:graphicFrame>
      <p:graphicFrame>
        <p:nvGraphicFramePr>
          <p:cNvPr id="303" name="Google Shape;303;p37"/>
          <p:cNvGraphicFramePr/>
          <p:nvPr/>
        </p:nvGraphicFramePr>
        <p:xfrm>
          <a:off x="3886725" y="1487750"/>
          <a:ext cx="3000000" cy="3000000"/>
        </p:xfrm>
        <a:graphic>
          <a:graphicData uri="http://schemas.openxmlformats.org/drawingml/2006/table">
            <a:tbl>
              <a:tblPr>
                <a:noFill/>
                <a:tableStyleId>{C617258A-3B3A-46E1-BB0D-658E6F398B09}</a:tableStyleId>
              </a:tblPr>
              <a:tblGrid>
                <a:gridCol w="3242425"/>
              </a:tblGrid>
              <a:tr h="392350">
                <a:tc>
                  <a:txBody>
                    <a:bodyPr/>
                    <a:lstStyle/>
                    <a:p>
                      <a:pPr indent="0" lvl="0" marL="0" rtl="0" algn="l">
                        <a:spcBef>
                          <a:spcPts val="0"/>
                        </a:spcBef>
                        <a:spcAft>
                          <a:spcPts val="0"/>
                        </a:spcAft>
                        <a:buNone/>
                      </a:pPr>
                      <a:r>
                        <a:rPr lang="en"/>
                        <a:t>vCPM</a:t>
                      </a:r>
                      <a:endParaRPr/>
                    </a:p>
                  </a:txBody>
                  <a:tcPr marT="91425" marB="91425" marR="91425" marL="91425">
                    <a:solidFill>
                      <a:srgbClr val="FFD966"/>
                    </a:solidFill>
                  </a:tcPr>
                </a:tc>
              </a:tr>
              <a:tr h="603625">
                <a:tc>
                  <a:txBody>
                    <a:bodyPr/>
                    <a:lstStyle/>
                    <a:p>
                      <a:pPr indent="0" lvl="0" marL="0" rtl="0" algn="l">
                        <a:spcBef>
                          <a:spcPts val="0"/>
                        </a:spcBef>
                        <a:spcAft>
                          <a:spcPts val="0"/>
                        </a:spcAft>
                        <a:buNone/>
                      </a:pPr>
                      <a:r>
                        <a:rPr lang="en"/>
                        <a:t>$19.33 http://taboolanews.com/</a:t>
                      </a:r>
                      <a:endParaRPr/>
                    </a:p>
                  </a:txBody>
                  <a:tcPr marT="91425" marB="91425" marR="91425" marL="91425"/>
                </a:tc>
              </a:tr>
              <a:tr h="392350">
                <a:tc>
                  <a:txBody>
                    <a:bodyPr/>
                    <a:lstStyle/>
                    <a:p>
                      <a:pPr indent="0" lvl="0" marL="0" rtl="0" algn="l">
                        <a:spcBef>
                          <a:spcPts val="0"/>
                        </a:spcBef>
                        <a:spcAft>
                          <a:spcPts val="0"/>
                        </a:spcAft>
                        <a:buNone/>
                      </a:pPr>
                      <a:r>
                        <a:rPr lang="en"/>
                        <a:t>$26.56 poshland.com</a:t>
                      </a:r>
                      <a:endParaRPr/>
                    </a:p>
                  </a:txBody>
                  <a:tcPr marT="91425" marB="91425" marR="91425" marL="91425"/>
                </a:tc>
              </a:tr>
              <a:tr h="560025">
                <a:tc>
                  <a:txBody>
                    <a:bodyPr/>
                    <a:lstStyle/>
                    <a:p>
                      <a:pPr indent="0" lvl="0" marL="0" rtl="0" algn="l">
                        <a:spcBef>
                          <a:spcPts val="0"/>
                        </a:spcBef>
                        <a:spcAft>
                          <a:spcPts val="0"/>
                        </a:spcAft>
                        <a:buNone/>
                      </a:pPr>
                      <a:r>
                        <a:rPr lang="en"/>
                        <a:t>$37.3 http://a-z-animals.com/</a:t>
                      </a:r>
                      <a:endParaRPr/>
                    </a:p>
                  </a:txBody>
                  <a:tcPr marT="91425" marB="91425" marR="91425" marL="91425"/>
                </a:tc>
              </a:tr>
              <a:tr h="392350">
                <a:tc>
                  <a:txBody>
                    <a:bodyPr/>
                    <a:lstStyle/>
                    <a:p>
                      <a:pPr indent="0" lvl="0" marL="0" rtl="0" algn="l">
                        <a:spcBef>
                          <a:spcPts val="0"/>
                        </a:spcBef>
                        <a:spcAft>
                          <a:spcPts val="0"/>
                        </a:spcAft>
                        <a:buNone/>
                      </a:pPr>
                      <a:r>
                        <a:rPr lang="en"/>
                        <a:t>$40.14 fortune.com</a:t>
                      </a:r>
                      <a:endParaRPr/>
                    </a:p>
                  </a:txBody>
                  <a:tcPr marT="91425" marB="91425" marR="91425" marL="91425"/>
                </a:tc>
              </a:tr>
              <a:tr h="718400">
                <a:tc>
                  <a:txBody>
                    <a:bodyPr/>
                    <a:lstStyle/>
                    <a:p>
                      <a:pPr indent="0" lvl="0" marL="0" rtl="0" algn="l">
                        <a:spcBef>
                          <a:spcPts val="0"/>
                        </a:spcBef>
                        <a:spcAft>
                          <a:spcPts val="0"/>
                        </a:spcAft>
                        <a:buNone/>
                      </a:pPr>
                      <a:r>
                        <a:rPr lang="en"/>
                        <a:t>$50.92 http://historycollection.com/</a:t>
                      </a:r>
                      <a:endParaRPr/>
                    </a:p>
                  </a:txBody>
                  <a:tcPr marT="91425" marB="91425" marR="91425" marL="91425"/>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09" name="Google Shape;309;p38"/>
          <p:cNvSpPr txBox="1"/>
          <p:nvPr>
            <p:ph idx="1" type="body"/>
          </p:nvPr>
        </p:nvSpPr>
        <p:spPr>
          <a:xfrm>
            <a:off x="727650" y="2724300"/>
            <a:ext cx="7688700" cy="276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311150" lvl="0" marL="457200" rtl="0" algn="l">
              <a:lnSpc>
                <a:spcPct val="100000"/>
              </a:lnSpc>
              <a:spcBef>
                <a:spcPts val="1600"/>
              </a:spcBef>
              <a:spcAft>
                <a:spcPts val="0"/>
              </a:spcAft>
              <a:buSzPts val="1300"/>
              <a:buChar char="-"/>
            </a:pPr>
            <a:r>
              <a:rPr lang="en" sz="1000" u="sng">
                <a:solidFill>
                  <a:schemeClr val="accent5"/>
                </a:solidFill>
                <a:latin typeface="Arial"/>
                <a:ea typeface="Arial"/>
                <a:cs typeface="Arial"/>
                <a:sym typeface="Arial"/>
                <a:hlinkClick r:id="rId3">
                  <a:extLst>
                    <a:ext uri="{A12FA001-AC4F-418D-AE19-62706E023703}">
                      <ahyp:hlinkClr val="tx"/>
                    </a:ext>
                  </a:extLst>
                </a:hlinkClick>
              </a:rPr>
              <a:t>taboolanews.com</a:t>
            </a:r>
            <a:r>
              <a:rPr lang="en">
                <a:solidFill>
                  <a:srgbClr val="000000"/>
                </a:solidFill>
                <a:latin typeface="Arial"/>
                <a:ea typeface="Arial"/>
                <a:cs typeface="Arial"/>
                <a:sym typeface="Arial"/>
              </a:rPr>
              <a:t> performed the best overall with being the best performance metrics by being the best in half of the performance metrics</a:t>
            </a:r>
            <a:endParaRPr>
              <a:solidFill>
                <a:srgbClr val="000000"/>
              </a:solidFill>
              <a:latin typeface="Arial"/>
              <a:ea typeface="Arial"/>
              <a:cs typeface="Arial"/>
              <a:sym typeface="Arial"/>
            </a:endParaRPr>
          </a:p>
          <a:p>
            <a:pPr indent="-311150" lvl="0" marL="457200" rtl="0" algn="l">
              <a:lnSpc>
                <a:spcPct val="100000"/>
              </a:lnSpc>
              <a:spcBef>
                <a:spcPts val="0"/>
              </a:spcBef>
              <a:spcAft>
                <a:spcPts val="0"/>
              </a:spcAft>
              <a:buClr>
                <a:srgbClr val="000000"/>
              </a:buClr>
              <a:buSzPts val="1300"/>
              <a:buFont typeface="Arial"/>
              <a:buChar char="-"/>
            </a:pPr>
            <a:r>
              <a:rPr lang="en">
                <a:solidFill>
                  <a:srgbClr val="000000"/>
                </a:solidFill>
                <a:latin typeface="Arial"/>
                <a:ea typeface="Arial"/>
                <a:cs typeface="Arial"/>
                <a:sym typeface="Arial"/>
              </a:rPr>
              <a:t> Yahoo performed the best by performing well in 2 of the branding metrics </a:t>
            </a:r>
            <a:endParaRPr>
              <a:solidFill>
                <a:srgbClr val="000000"/>
              </a:solidFill>
              <a:latin typeface="Arial"/>
              <a:ea typeface="Arial"/>
              <a:cs typeface="Arial"/>
              <a:sym typeface="Arial"/>
            </a:endParaRPr>
          </a:p>
          <a:p>
            <a:pPr indent="-311150" lvl="0" marL="457200" rtl="0" algn="l">
              <a:lnSpc>
                <a:spcPct val="100000"/>
              </a:lnSpc>
              <a:spcBef>
                <a:spcPts val="0"/>
              </a:spcBef>
              <a:spcAft>
                <a:spcPts val="0"/>
              </a:spcAft>
              <a:buClr>
                <a:srgbClr val="000000"/>
              </a:buClr>
              <a:buSzPts val="1300"/>
              <a:buFont typeface="Arial"/>
              <a:buChar char="-"/>
            </a:pPr>
            <a:r>
              <a:rPr lang="en" sz="1000" u="sng">
                <a:solidFill>
                  <a:schemeClr val="accent5"/>
                </a:solidFill>
                <a:latin typeface="Arial"/>
                <a:ea typeface="Arial"/>
                <a:cs typeface="Arial"/>
                <a:sym typeface="Arial"/>
                <a:hlinkClick r:id="rId4">
                  <a:extLst>
                    <a:ext uri="{A12FA001-AC4F-418D-AE19-62706E023703}">
                      <ahyp:hlinkClr val="tx"/>
                    </a:ext>
                  </a:extLst>
                </a:hlinkClick>
              </a:rPr>
              <a:t>taboolanews.com</a:t>
            </a:r>
            <a:r>
              <a:rPr lang="en">
                <a:solidFill>
                  <a:srgbClr val="000000"/>
                </a:solidFill>
                <a:latin typeface="Arial"/>
                <a:ea typeface="Arial"/>
                <a:cs typeface="Arial"/>
                <a:sym typeface="Arial"/>
              </a:rPr>
              <a:t> also did well in one of the branding metrics, so </a:t>
            </a:r>
            <a:r>
              <a:rPr lang="en" sz="1000" u="sng">
                <a:solidFill>
                  <a:schemeClr val="accent5"/>
                </a:solidFill>
                <a:latin typeface="Arial"/>
                <a:ea typeface="Arial"/>
                <a:cs typeface="Arial"/>
                <a:sym typeface="Arial"/>
                <a:hlinkClick r:id="rId5">
                  <a:extLst>
                    <a:ext uri="{A12FA001-AC4F-418D-AE19-62706E023703}">
                      <ahyp:hlinkClr val="tx"/>
                    </a:ext>
                  </a:extLst>
                </a:hlinkClick>
              </a:rPr>
              <a:t>taboolanews.com</a:t>
            </a:r>
            <a:r>
              <a:rPr lang="en">
                <a:solidFill>
                  <a:srgbClr val="000000"/>
                </a:solidFill>
                <a:latin typeface="Arial"/>
                <a:ea typeface="Arial"/>
                <a:cs typeface="Arial"/>
                <a:sym typeface="Arial"/>
              </a:rPr>
              <a:t> did well overall</a:t>
            </a:r>
            <a:endParaRPr>
              <a:solidFill>
                <a:srgbClr val="000000"/>
              </a:solidFill>
              <a:latin typeface="Arial"/>
              <a:ea typeface="Arial"/>
              <a:cs typeface="Arial"/>
              <a:sym typeface="Arial"/>
            </a:endParaRPr>
          </a:p>
          <a:p>
            <a:pPr indent="0" lvl="0" marL="45720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graphicFrame>
        <p:nvGraphicFramePr>
          <p:cNvPr id="310" name="Google Shape;310;p38"/>
          <p:cNvGraphicFramePr/>
          <p:nvPr/>
        </p:nvGraphicFramePr>
        <p:xfrm>
          <a:off x="752850" y="547850"/>
          <a:ext cx="3000000" cy="3000000"/>
        </p:xfrm>
        <a:graphic>
          <a:graphicData uri="http://schemas.openxmlformats.org/drawingml/2006/table">
            <a:tbl>
              <a:tblPr>
                <a:noFill/>
                <a:tableStyleId>{C617258A-3B3A-46E1-BB0D-658E6F398B09}</a:tableStyleId>
              </a:tblPr>
              <a:tblGrid>
                <a:gridCol w="1444050"/>
                <a:gridCol w="1444050"/>
                <a:gridCol w="1444050"/>
                <a:gridCol w="1444050"/>
                <a:gridCol w="1444050"/>
              </a:tblGrid>
              <a:tr h="432900">
                <a:tc>
                  <a:txBody>
                    <a:bodyPr/>
                    <a:lstStyle/>
                    <a:p>
                      <a:pPr indent="0" lvl="0" marL="0" rtl="0" algn="l">
                        <a:spcBef>
                          <a:spcPts val="0"/>
                        </a:spcBef>
                        <a:spcAft>
                          <a:spcPts val="0"/>
                        </a:spcAft>
                        <a:buNone/>
                      </a:pPr>
                      <a:r>
                        <a:rPr lang="en"/>
                        <a:t>Performance Metric</a:t>
                      </a:r>
                      <a:endParaRPr/>
                    </a:p>
                  </a:txBody>
                  <a:tcPr marT="91425" marB="91425" marR="91425" marL="91425">
                    <a:solidFill>
                      <a:srgbClr val="FFD966"/>
                    </a:solidFill>
                  </a:tcPr>
                </a:tc>
                <a:tc>
                  <a:txBody>
                    <a:bodyPr/>
                    <a:lstStyle/>
                    <a:p>
                      <a:pPr indent="0" lvl="0" marL="0" rtl="0" algn="l">
                        <a:spcBef>
                          <a:spcPts val="0"/>
                        </a:spcBef>
                        <a:spcAft>
                          <a:spcPts val="0"/>
                        </a:spcAft>
                        <a:buNone/>
                      </a:pPr>
                      <a:r>
                        <a:rPr lang="en"/>
                        <a:t>CPA</a:t>
                      </a:r>
                      <a:endParaRPr/>
                    </a:p>
                  </a:txBody>
                  <a:tcPr marT="91425" marB="91425" marR="91425" marL="91425">
                    <a:solidFill>
                      <a:srgbClr val="FFD966"/>
                    </a:solidFill>
                  </a:tcPr>
                </a:tc>
                <a:tc>
                  <a:txBody>
                    <a:bodyPr/>
                    <a:lstStyle/>
                    <a:p>
                      <a:pPr indent="0" lvl="0" marL="0" rtl="0" algn="l">
                        <a:spcBef>
                          <a:spcPts val="0"/>
                        </a:spcBef>
                        <a:spcAft>
                          <a:spcPts val="0"/>
                        </a:spcAft>
                        <a:buNone/>
                      </a:pPr>
                      <a:r>
                        <a:rPr lang="en"/>
                        <a:t>CPC</a:t>
                      </a:r>
                      <a:endParaRPr/>
                    </a:p>
                  </a:txBody>
                  <a:tcPr marT="91425" marB="91425" marR="91425" marL="91425">
                    <a:solidFill>
                      <a:srgbClr val="FFD966"/>
                    </a:solidFill>
                  </a:tcPr>
                </a:tc>
                <a:tc>
                  <a:txBody>
                    <a:bodyPr/>
                    <a:lstStyle/>
                    <a:p>
                      <a:pPr indent="0" lvl="0" marL="0" rtl="0" algn="l">
                        <a:spcBef>
                          <a:spcPts val="0"/>
                        </a:spcBef>
                        <a:spcAft>
                          <a:spcPts val="0"/>
                        </a:spcAft>
                        <a:buNone/>
                      </a:pPr>
                      <a:r>
                        <a:rPr lang="en"/>
                        <a:t>CPM</a:t>
                      </a:r>
                      <a:endParaRPr/>
                    </a:p>
                  </a:txBody>
                  <a:tcPr marT="91425" marB="91425" marR="91425" marL="91425">
                    <a:solidFill>
                      <a:srgbClr val="FFD966"/>
                    </a:solidFill>
                  </a:tcPr>
                </a:tc>
                <a:tc>
                  <a:txBody>
                    <a:bodyPr/>
                    <a:lstStyle/>
                    <a:p>
                      <a:pPr indent="0" lvl="0" marL="0" rtl="0" algn="l">
                        <a:spcBef>
                          <a:spcPts val="0"/>
                        </a:spcBef>
                        <a:spcAft>
                          <a:spcPts val="0"/>
                        </a:spcAft>
                        <a:buNone/>
                      </a:pPr>
                      <a:r>
                        <a:rPr lang="en"/>
                        <a:t>CVR</a:t>
                      </a:r>
                      <a:endParaRPr/>
                    </a:p>
                  </a:txBody>
                  <a:tcPr marT="91425" marB="91425" marR="91425" marL="91425">
                    <a:solidFill>
                      <a:srgbClr val="FFD966"/>
                    </a:solidFill>
                  </a:tcPr>
                </a:tc>
              </a:tr>
              <a:tr h="432900">
                <a:tc>
                  <a:txBody>
                    <a:bodyPr/>
                    <a:lstStyle/>
                    <a:p>
                      <a:pPr indent="0" lvl="0" marL="0" rtl="0" algn="l">
                        <a:spcBef>
                          <a:spcPts val="0"/>
                        </a:spcBef>
                        <a:spcAft>
                          <a:spcPts val="0"/>
                        </a:spcAft>
                        <a:buNone/>
                      </a:pPr>
                      <a:r>
                        <a:rPr lang="en"/>
                        <a:t>Publishers</a:t>
                      </a:r>
                      <a:endParaRPr/>
                    </a:p>
                  </a:txBody>
                  <a:tcPr marT="91425" marB="91425" marR="91425" marL="91425"/>
                </a:tc>
                <a:tc>
                  <a:txBody>
                    <a:bodyPr/>
                    <a:lstStyle/>
                    <a:p>
                      <a:pPr indent="0" lvl="0" marL="0" rtl="0" algn="l">
                        <a:spcBef>
                          <a:spcPts val="0"/>
                        </a:spcBef>
                        <a:spcAft>
                          <a:spcPts val="0"/>
                        </a:spcAft>
                        <a:buNone/>
                      </a:pPr>
                      <a:r>
                        <a:rPr lang="en"/>
                        <a:t>factable.com</a:t>
                      </a:r>
                      <a:endParaRPr/>
                    </a:p>
                  </a:txBody>
                  <a:tcPr marT="91425" marB="91425" marR="91425" marL="91425"/>
                </a:tc>
                <a:tc>
                  <a:txBody>
                    <a:bodyPr/>
                    <a:lstStyle/>
                    <a:p>
                      <a:pPr indent="0" lvl="0" marL="0" rtl="0" algn="l">
                        <a:spcBef>
                          <a:spcPts val="0"/>
                        </a:spcBef>
                        <a:spcAft>
                          <a:spcPts val="0"/>
                        </a:spcAft>
                        <a:buNone/>
                      </a:pPr>
                      <a:r>
                        <a:rPr lang="en" sz="1100" u="sng">
                          <a:solidFill>
                            <a:schemeClr val="hlink"/>
                          </a:solidFill>
                          <a:hlinkClick r:id="rId6"/>
                        </a:rPr>
                        <a:t>taboolanews.com</a:t>
                      </a:r>
                      <a:endParaRPr/>
                    </a:p>
                  </a:txBody>
                  <a:tcPr marT="91425" marB="91425" marR="91425" marL="91425"/>
                </a:tc>
                <a:tc>
                  <a:txBody>
                    <a:bodyPr/>
                    <a:lstStyle/>
                    <a:p>
                      <a:pPr indent="0" lvl="0" marL="0" rtl="0" algn="l">
                        <a:spcBef>
                          <a:spcPts val="0"/>
                        </a:spcBef>
                        <a:spcAft>
                          <a:spcPts val="0"/>
                        </a:spcAft>
                        <a:buNone/>
                      </a:pPr>
                      <a:r>
                        <a:rPr lang="en" sz="1100" u="sng">
                          <a:solidFill>
                            <a:schemeClr val="hlink"/>
                          </a:solidFill>
                          <a:hlinkClick r:id="rId7"/>
                        </a:rPr>
                        <a:t>taboolanews.com</a:t>
                      </a:r>
                      <a:endParaRPr/>
                    </a:p>
                  </a:txBody>
                  <a:tcPr marT="91425" marB="91425" marR="91425" marL="91425"/>
                </a:tc>
                <a:tc>
                  <a:txBody>
                    <a:bodyPr/>
                    <a:lstStyle/>
                    <a:p>
                      <a:pPr indent="0" lvl="0" marL="0" rtl="0" algn="l">
                        <a:spcBef>
                          <a:spcPts val="0"/>
                        </a:spcBef>
                        <a:spcAft>
                          <a:spcPts val="0"/>
                        </a:spcAft>
                        <a:buNone/>
                      </a:pPr>
                      <a:r>
                        <a:rPr lang="en" sz="1100" u="sng">
                          <a:solidFill>
                            <a:schemeClr val="hlink"/>
                          </a:solidFill>
                          <a:hlinkClick r:id="rId8"/>
                        </a:rPr>
                        <a:t>http://localmemphis.com/</a:t>
                      </a:r>
                      <a:endParaRPr/>
                    </a:p>
                  </a:txBody>
                  <a:tcPr marT="91425" marB="91425" marR="91425" marL="91425"/>
                </a:tc>
              </a:tr>
              <a:tr h="432900">
                <a:tc>
                  <a:txBody>
                    <a:bodyPr/>
                    <a:lstStyle/>
                    <a:p>
                      <a:pPr indent="0" lvl="0" marL="0" rtl="0" algn="l">
                        <a:spcBef>
                          <a:spcPts val="0"/>
                        </a:spcBef>
                        <a:spcAft>
                          <a:spcPts val="0"/>
                        </a:spcAft>
                        <a:buNone/>
                      </a:pPr>
                      <a:r>
                        <a:rPr lang="en"/>
                        <a:t>Value</a:t>
                      </a:r>
                      <a:endParaRPr/>
                    </a:p>
                  </a:txBody>
                  <a:tcPr marT="91425" marB="91425" marR="91425" marL="91425"/>
                </a:tc>
                <a:tc>
                  <a:txBody>
                    <a:bodyPr/>
                    <a:lstStyle/>
                    <a:p>
                      <a:pPr indent="0" lvl="0" marL="0" rtl="0" algn="l">
                        <a:spcBef>
                          <a:spcPts val="0"/>
                        </a:spcBef>
                        <a:spcAft>
                          <a:spcPts val="0"/>
                        </a:spcAft>
                        <a:buNone/>
                      </a:pPr>
                      <a:r>
                        <a:rPr lang="en"/>
                        <a:t>69.17</a:t>
                      </a:r>
                      <a:endParaRPr/>
                    </a:p>
                  </a:txBody>
                  <a:tcPr marT="91425" marB="91425" marR="91425" marL="91425"/>
                </a:tc>
                <a:tc>
                  <a:txBody>
                    <a:bodyPr/>
                    <a:lstStyle/>
                    <a:p>
                      <a:pPr indent="0" lvl="0" marL="0" rtl="0" algn="l">
                        <a:spcBef>
                          <a:spcPts val="0"/>
                        </a:spcBef>
                        <a:spcAft>
                          <a:spcPts val="0"/>
                        </a:spcAft>
                        <a:buNone/>
                      </a:pPr>
                      <a:r>
                        <a:rPr lang="en"/>
                        <a:t>$4.28</a:t>
                      </a:r>
                      <a:endParaRPr/>
                    </a:p>
                  </a:txBody>
                  <a:tcPr marT="91425" marB="91425" marR="91425" marL="91425"/>
                </a:tc>
                <a:tc>
                  <a:txBody>
                    <a:bodyPr/>
                    <a:lstStyle/>
                    <a:p>
                      <a:pPr indent="0" lvl="0" marL="0" rtl="0" algn="l">
                        <a:spcBef>
                          <a:spcPts val="0"/>
                        </a:spcBef>
                        <a:spcAft>
                          <a:spcPts val="0"/>
                        </a:spcAft>
                        <a:buNone/>
                      </a:pPr>
                      <a:r>
                        <a:rPr lang="en"/>
                        <a:t>$6.67</a:t>
                      </a:r>
                      <a:endParaRPr/>
                    </a:p>
                  </a:txBody>
                  <a:tcPr marT="91425" marB="91425" marR="91425" marL="91425"/>
                </a:tc>
                <a:tc>
                  <a:txBody>
                    <a:bodyPr/>
                    <a:lstStyle/>
                    <a:p>
                      <a:pPr indent="0" lvl="0" marL="0" rtl="0" algn="l">
                        <a:spcBef>
                          <a:spcPts val="0"/>
                        </a:spcBef>
                        <a:spcAft>
                          <a:spcPts val="0"/>
                        </a:spcAft>
                        <a:buNone/>
                      </a:pPr>
                      <a:r>
                        <a:rPr lang="en"/>
                        <a:t>5.70%</a:t>
                      </a:r>
                      <a:endParaRPr/>
                    </a:p>
                  </a:txBody>
                  <a:tcPr marT="91425" marB="91425" marR="91425" marL="91425"/>
                </a:tc>
              </a:tr>
            </a:tbl>
          </a:graphicData>
        </a:graphic>
      </p:graphicFrame>
      <p:sp>
        <p:nvSpPr>
          <p:cNvPr id="311" name="Google Shape;311;p38"/>
          <p:cNvSpPr txBox="1"/>
          <p:nvPr/>
        </p:nvSpPr>
        <p:spPr>
          <a:xfrm>
            <a:off x="727650" y="0"/>
            <a:ext cx="7111200" cy="4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
        <p:nvSpPr>
          <p:cNvPr id="312" name="Google Shape;312;p38"/>
          <p:cNvSpPr txBox="1"/>
          <p:nvPr/>
        </p:nvSpPr>
        <p:spPr>
          <a:xfrm>
            <a:off x="752775" y="8550"/>
            <a:ext cx="7220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1"/>
                </a:solidFill>
                <a:latin typeface="Lato"/>
                <a:ea typeface="Lato"/>
                <a:cs typeface="Lato"/>
                <a:sym typeface="Lato"/>
              </a:rPr>
              <a:t>Top inventory Publishers (WebSites) : Performance and Branding Metrics</a:t>
            </a:r>
            <a:endParaRPr sz="1600">
              <a:solidFill>
                <a:schemeClr val="accent1"/>
              </a:solidFill>
              <a:latin typeface="Lato"/>
              <a:ea typeface="Lato"/>
              <a:cs typeface="Lato"/>
              <a:sym typeface="Lato"/>
            </a:endParaRPr>
          </a:p>
        </p:txBody>
      </p:sp>
      <p:graphicFrame>
        <p:nvGraphicFramePr>
          <p:cNvPr id="313" name="Google Shape;313;p38"/>
          <p:cNvGraphicFramePr/>
          <p:nvPr/>
        </p:nvGraphicFramePr>
        <p:xfrm>
          <a:off x="743475" y="1953475"/>
          <a:ext cx="3000000" cy="3000000"/>
        </p:xfrm>
        <a:graphic>
          <a:graphicData uri="http://schemas.openxmlformats.org/drawingml/2006/table">
            <a:tbl>
              <a:tblPr>
                <a:noFill/>
                <a:tableStyleId>{C617258A-3B3A-46E1-BB0D-658E6F398B09}</a:tableStyleId>
              </a:tblPr>
              <a:tblGrid>
                <a:gridCol w="1447800"/>
                <a:gridCol w="1447800"/>
                <a:gridCol w="1447800"/>
                <a:gridCol w="1447800"/>
                <a:gridCol w="1447800"/>
              </a:tblGrid>
              <a:tr h="545325">
                <a:tc>
                  <a:txBody>
                    <a:bodyPr/>
                    <a:lstStyle/>
                    <a:p>
                      <a:pPr indent="0" lvl="0" marL="0" rtl="0" algn="l">
                        <a:spcBef>
                          <a:spcPts val="0"/>
                        </a:spcBef>
                        <a:spcAft>
                          <a:spcPts val="0"/>
                        </a:spcAft>
                        <a:buNone/>
                      </a:pPr>
                      <a:r>
                        <a:rPr lang="en"/>
                        <a:t>Branding Metric </a:t>
                      </a:r>
                      <a:endParaRPr/>
                    </a:p>
                  </a:txBody>
                  <a:tcPr marT="91425" marB="91425" marR="91425" marL="91425">
                    <a:solidFill>
                      <a:srgbClr val="FFD966"/>
                    </a:solidFill>
                  </a:tcPr>
                </a:tc>
                <a:tc>
                  <a:txBody>
                    <a:bodyPr/>
                    <a:lstStyle/>
                    <a:p>
                      <a:pPr indent="0" lvl="0" marL="0" rtl="0" algn="l">
                        <a:spcBef>
                          <a:spcPts val="0"/>
                        </a:spcBef>
                        <a:spcAft>
                          <a:spcPts val="0"/>
                        </a:spcAft>
                        <a:buNone/>
                      </a:pPr>
                      <a:r>
                        <a:rPr lang="en"/>
                        <a:t>CTR</a:t>
                      </a:r>
                      <a:endParaRPr/>
                    </a:p>
                  </a:txBody>
                  <a:tcPr marT="91425" marB="91425" marR="91425" marL="91425">
                    <a:solidFill>
                      <a:srgbClr val="FFD966"/>
                    </a:solidFill>
                  </a:tcPr>
                </a:tc>
                <a:tc>
                  <a:txBody>
                    <a:bodyPr/>
                    <a:lstStyle/>
                    <a:p>
                      <a:pPr indent="0" lvl="0" marL="0" rtl="0" algn="l">
                        <a:spcBef>
                          <a:spcPts val="0"/>
                        </a:spcBef>
                        <a:spcAft>
                          <a:spcPts val="0"/>
                        </a:spcAft>
                        <a:buNone/>
                      </a:pPr>
                      <a:r>
                        <a:rPr lang="en"/>
                        <a:t>Impressions</a:t>
                      </a:r>
                      <a:endParaRPr/>
                    </a:p>
                  </a:txBody>
                  <a:tcPr marT="91425" marB="91425" marR="91425" marL="91425">
                    <a:solidFill>
                      <a:srgbClr val="FFD966"/>
                    </a:solidFill>
                  </a:tcPr>
                </a:tc>
                <a:tc>
                  <a:txBody>
                    <a:bodyPr/>
                    <a:lstStyle/>
                    <a:p>
                      <a:pPr indent="0" lvl="0" marL="0" rtl="0" algn="l">
                        <a:spcBef>
                          <a:spcPts val="0"/>
                        </a:spcBef>
                        <a:spcAft>
                          <a:spcPts val="0"/>
                        </a:spcAft>
                        <a:buNone/>
                      </a:pPr>
                      <a:r>
                        <a:rPr lang="en"/>
                        <a:t>Visible Impressions</a:t>
                      </a:r>
                      <a:endParaRPr/>
                    </a:p>
                  </a:txBody>
                  <a:tcPr marT="91425" marB="91425" marR="91425" marL="91425">
                    <a:solidFill>
                      <a:srgbClr val="FFD966"/>
                    </a:solidFill>
                  </a:tcPr>
                </a:tc>
                <a:tc>
                  <a:txBody>
                    <a:bodyPr/>
                    <a:lstStyle/>
                    <a:p>
                      <a:pPr indent="0" lvl="0" marL="0" rtl="0" algn="l">
                        <a:spcBef>
                          <a:spcPts val="0"/>
                        </a:spcBef>
                        <a:spcAft>
                          <a:spcPts val="0"/>
                        </a:spcAft>
                        <a:buNone/>
                      </a:pPr>
                      <a:r>
                        <a:rPr lang="en"/>
                        <a:t>vCPM</a:t>
                      </a:r>
                      <a:endParaRPr/>
                    </a:p>
                  </a:txBody>
                  <a:tcPr marT="91425" marB="91425" marR="91425" marL="91425">
                    <a:solidFill>
                      <a:srgbClr val="FFD966"/>
                    </a:solidFill>
                  </a:tcPr>
                </a:tc>
              </a:tr>
              <a:tr h="654400">
                <a:tc>
                  <a:txBody>
                    <a:bodyPr/>
                    <a:lstStyle/>
                    <a:p>
                      <a:pPr indent="0" lvl="0" marL="0" rtl="0" algn="l">
                        <a:spcBef>
                          <a:spcPts val="0"/>
                        </a:spcBef>
                        <a:spcAft>
                          <a:spcPts val="0"/>
                        </a:spcAft>
                        <a:buNone/>
                      </a:pPr>
                      <a:r>
                        <a:rPr lang="en"/>
                        <a:t>Publishers</a:t>
                      </a:r>
                      <a:endParaRPr/>
                    </a:p>
                  </a:txBody>
                  <a:tcPr marT="91425" marB="91425" marR="91425" marL="91425"/>
                </a:tc>
                <a:tc>
                  <a:txBody>
                    <a:bodyPr/>
                    <a:lstStyle/>
                    <a:p>
                      <a:pPr indent="0" lvl="0" marL="0" rtl="0" algn="l">
                        <a:spcBef>
                          <a:spcPts val="0"/>
                        </a:spcBef>
                        <a:spcAft>
                          <a:spcPts val="0"/>
                        </a:spcAft>
                        <a:buNone/>
                      </a:pPr>
                      <a:r>
                        <a:rPr lang="en"/>
                        <a:t>http://killingthyme.net/</a:t>
                      </a:r>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the-sun.com</a:t>
                      </a:r>
                      <a:endParaRPr/>
                    </a:p>
                  </a:txBody>
                  <a:tcPr marT="91425" marB="91425" marR="91425" marL="91425"/>
                </a:tc>
                <a:tc>
                  <a:txBody>
                    <a:bodyPr/>
                    <a:lstStyle/>
                    <a:p>
                      <a:pPr indent="0" lvl="0" marL="0" rtl="0" algn="l">
                        <a:spcBef>
                          <a:spcPts val="0"/>
                        </a:spcBef>
                        <a:spcAft>
                          <a:spcPts val="0"/>
                        </a:spcAft>
                        <a:buNone/>
                      </a:pPr>
                      <a:r>
                        <a:rPr lang="en"/>
                        <a:t>mail.yahoo.com</a:t>
                      </a:r>
                      <a:endParaRPr/>
                    </a:p>
                  </a:txBody>
                  <a:tcPr marT="91425" marB="91425" marR="91425" marL="91425"/>
                </a:tc>
                <a:tc>
                  <a:txBody>
                    <a:bodyPr/>
                    <a:lstStyle/>
                    <a:p>
                      <a:pPr indent="0" lvl="0" marL="0" rtl="0" algn="l">
                        <a:spcBef>
                          <a:spcPts val="0"/>
                        </a:spcBef>
                        <a:spcAft>
                          <a:spcPts val="0"/>
                        </a:spcAft>
                        <a:buNone/>
                      </a:pPr>
                      <a:r>
                        <a:rPr lang="en" sz="1100" u="sng">
                          <a:solidFill>
                            <a:schemeClr val="accent5"/>
                          </a:solidFill>
                          <a:hlinkClick r:id="rId9">
                            <a:extLst>
                              <a:ext uri="{A12FA001-AC4F-418D-AE19-62706E023703}">
                                <ahyp:hlinkClr val="tx"/>
                              </a:ext>
                            </a:extLst>
                          </a:hlinkClick>
                        </a:rPr>
                        <a:t>http://taboolanews.com/</a:t>
                      </a:r>
                      <a:endParaRPr/>
                    </a:p>
                  </a:txBody>
                  <a:tcPr marT="91425" marB="91425" marR="91425" marL="91425"/>
                </a:tc>
              </a:tr>
              <a:tr h="570250">
                <a:tc>
                  <a:txBody>
                    <a:bodyPr/>
                    <a:lstStyle/>
                    <a:p>
                      <a:pPr indent="0" lvl="0" marL="0" rtl="0" algn="l">
                        <a:spcBef>
                          <a:spcPts val="0"/>
                        </a:spcBef>
                        <a:spcAft>
                          <a:spcPts val="0"/>
                        </a:spcAft>
                        <a:buNone/>
                      </a:pPr>
                      <a:r>
                        <a:rPr lang="en"/>
                        <a:t>Value</a:t>
                      </a:r>
                      <a:endParaRPr/>
                    </a:p>
                  </a:txBody>
                  <a:tcPr marT="91425" marB="91425" marR="91425" marL="91425"/>
                </a:tc>
                <a:tc>
                  <a:txBody>
                    <a:bodyPr/>
                    <a:lstStyle/>
                    <a:p>
                      <a:pPr indent="0" lvl="0" marL="0" rtl="0" algn="l">
                        <a:spcBef>
                          <a:spcPts val="0"/>
                        </a:spcBef>
                        <a:spcAft>
                          <a:spcPts val="0"/>
                        </a:spcAft>
                        <a:buNone/>
                      </a:pPr>
                      <a:r>
                        <a:rPr lang="en"/>
                        <a:t>1.38%</a:t>
                      </a:r>
                      <a:endParaRPr/>
                    </a:p>
                  </a:txBody>
                  <a:tcPr marT="91425" marB="91425" marR="91425" marL="91425"/>
                </a:tc>
                <a:tc>
                  <a:txBody>
                    <a:bodyPr/>
                    <a:lstStyle/>
                    <a:p>
                      <a:pPr indent="0" lvl="0" marL="0" rtl="0" algn="l">
                        <a:spcBef>
                          <a:spcPts val="0"/>
                        </a:spcBef>
                        <a:spcAft>
                          <a:spcPts val="0"/>
                        </a:spcAft>
                        <a:buNone/>
                      </a:pPr>
                      <a:r>
                        <a:rPr lang="en"/>
                        <a:t>571,257</a:t>
                      </a:r>
                      <a:endParaRPr/>
                    </a:p>
                  </a:txBody>
                  <a:tcPr marT="91425" marB="91425" marR="91425" marL="91425"/>
                </a:tc>
                <a:tc>
                  <a:txBody>
                    <a:bodyPr/>
                    <a:lstStyle/>
                    <a:p>
                      <a:pPr indent="0" lvl="0" marL="0" rtl="0" algn="l">
                        <a:spcBef>
                          <a:spcPts val="0"/>
                        </a:spcBef>
                        <a:spcAft>
                          <a:spcPts val="0"/>
                        </a:spcAft>
                        <a:buNone/>
                      </a:pPr>
                      <a:r>
                        <a:rPr lang="en"/>
                        <a:t>6,717,348</a:t>
                      </a:r>
                      <a:endParaRPr/>
                    </a:p>
                  </a:txBody>
                  <a:tcPr marT="91425" marB="91425" marR="91425" marL="91425"/>
                </a:tc>
                <a:tc>
                  <a:txBody>
                    <a:bodyPr/>
                    <a:lstStyle/>
                    <a:p>
                      <a:pPr indent="0" lvl="0" marL="0" rtl="0" algn="l">
                        <a:spcBef>
                          <a:spcPts val="0"/>
                        </a:spcBef>
                        <a:spcAft>
                          <a:spcPts val="0"/>
                        </a:spcAft>
                        <a:buNone/>
                      </a:pPr>
                      <a:r>
                        <a:rPr lang="en"/>
                        <a:t>$19.33 </a:t>
                      </a:r>
                      <a:endParaRPr/>
                    </a:p>
                  </a:txBody>
                  <a:tcPr marT="91425" marB="91425" marR="91425" marL="91425"/>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7" name="Shape 317"/>
        <p:cNvGrpSpPr/>
        <p:nvPr/>
      </p:nvGrpSpPr>
      <p:grpSpPr>
        <a:xfrm>
          <a:off x="0" y="0"/>
          <a:ext cx="0" cy="0"/>
          <a:chOff x="0" y="0"/>
          <a:chExt cx="0" cy="0"/>
        </a:xfrm>
      </p:grpSpPr>
      <p:sp>
        <p:nvSpPr>
          <p:cNvPr id="318" name="Google Shape;318;p39"/>
          <p:cNvSpPr txBox="1"/>
          <p:nvPr>
            <p:ph type="title"/>
          </p:nvPr>
        </p:nvSpPr>
        <p:spPr>
          <a:xfrm>
            <a:off x="727800" y="1314825"/>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Creative Strategy </a:t>
            </a:r>
            <a:endParaRPr/>
          </a:p>
        </p:txBody>
      </p:sp>
      <p:sp>
        <p:nvSpPr>
          <p:cNvPr id="319" name="Google Shape;319;p39"/>
          <p:cNvSpPr txBox="1"/>
          <p:nvPr/>
        </p:nvSpPr>
        <p:spPr>
          <a:xfrm>
            <a:off x="727800" y="4223075"/>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ato"/>
                <a:ea typeface="Lato"/>
                <a:cs typeface="Lato"/>
                <a:sym typeface="Lato"/>
              </a:rPr>
              <a:t>Emma Ramey</a:t>
            </a:r>
            <a:r>
              <a:rPr lang="en" sz="1300">
                <a:solidFill>
                  <a:schemeClr val="lt1"/>
                </a:solidFill>
                <a:latin typeface="Lato"/>
                <a:ea typeface="Lato"/>
                <a:cs typeface="Lato"/>
                <a:sym typeface="Lato"/>
              </a:rPr>
              <a:t>- </a:t>
            </a:r>
            <a:r>
              <a:rPr lang="en" sz="1300">
                <a:solidFill>
                  <a:schemeClr val="lt1"/>
                </a:solidFill>
                <a:latin typeface="Lato"/>
                <a:ea typeface="Lato"/>
                <a:cs typeface="Lato"/>
                <a:sym typeface="Lato"/>
              </a:rPr>
              <a:t>Creative</a:t>
            </a:r>
            <a:r>
              <a:rPr lang="en" sz="1300">
                <a:solidFill>
                  <a:schemeClr val="lt1"/>
                </a:solidFill>
                <a:latin typeface="Lato"/>
                <a:ea typeface="Lato"/>
                <a:cs typeface="Lato"/>
                <a:sym typeface="Lato"/>
              </a:rPr>
              <a:t> Analyst </a:t>
            </a:r>
            <a:endParaRPr sz="1300">
              <a:solidFill>
                <a:schemeClr val="lt1"/>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0"/>
          <p:cNvSpPr txBox="1"/>
          <p:nvPr>
            <p:ph type="title"/>
          </p:nvPr>
        </p:nvSpPr>
        <p:spPr>
          <a:xfrm>
            <a:off x="730000" y="1318650"/>
            <a:ext cx="3300900" cy="17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Creative </a:t>
            </a:r>
            <a:r>
              <a:rPr lang="en"/>
              <a:t>Strategy</a:t>
            </a:r>
            <a:endParaRPr sz="3000"/>
          </a:p>
          <a:p>
            <a:pPr indent="0" lvl="0" marL="0" rtl="0" algn="l">
              <a:spcBef>
                <a:spcPts val="0"/>
              </a:spcBef>
              <a:spcAft>
                <a:spcPts val="0"/>
              </a:spcAft>
              <a:buNone/>
            </a:pPr>
            <a:r>
              <a:t/>
            </a:r>
            <a:endParaRPr sz="3000"/>
          </a:p>
        </p:txBody>
      </p:sp>
      <p:sp>
        <p:nvSpPr>
          <p:cNvPr id="325" name="Google Shape;325;p40"/>
          <p:cNvSpPr txBox="1"/>
          <p:nvPr>
            <p:ph idx="1" type="subTitle"/>
          </p:nvPr>
        </p:nvSpPr>
        <p:spPr>
          <a:xfrm>
            <a:off x="693875" y="2918300"/>
            <a:ext cx="3300900" cy="759000"/>
          </a:xfrm>
          <a:prstGeom prst="rect">
            <a:avLst/>
          </a:prstGeom>
        </p:spPr>
        <p:txBody>
          <a:bodyPr anchorCtr="0" anchor="t" bIns="91425" lIns="91425" spcFirstLastPara="1" rIns="91425" wrap="square" tIns="91425">
            <a:noAutofit/>
          </a:bodyPr>
          <a:lstStyle/>
          <a:p>
            <a:pPr indent="0" lvl="0" marL="0" rtl="0" algn="l">
              <a:lnSpc>
                <a:spcPct val="105000"/>
              </a:lnSpc>
              <a:spcBef>
                <a:spcPts val="1000"/>
              </a:spcBef>
              <a:spcAft>
                <a:spcPts val="0"/>
              </a:spcAft>
              <a:buNone/>
            </a:pPr>
            <a:r>
              <a:rPr lang="en" sz="1200">
                <a:solidFill>
                  <a:srgbClr val="0F0F12"/>
                </a:solidFill>
                <a:latin typeface="Inter"/>
                <a:ea typeface="Inter"/>
                <a:cs typeface="Inter"/>
                <a:sym typeface="Inter"/>
              </a:rPr>
              <a:t>Identify which creative sizes are the highest and lowest performers</a:t>
            </a:r>
            <a:endParaRPr sz="1200">
              <a:solidFill>
                <a:srgbClr val="0F0F12"/>
              </a:solidFill>
              <a:latin typeface="Inter"/>
              <a:ea typeface="Inter"/>
              <a:cs typeface="Inter"/>
              <a:sym typeface="Inter"/>
            </a:endParaRPr>
          </a:p>
          <a:p>
            <a:pPr indent="0" lvl="0" marL="0" rtl="0" algn="l">
              <a:lnSpc>
                <a:spcPct val="115000"/>
              </a:lnSpc>
              <a:spcBef>
                <a:spcPts val="1000"/>
              </a:spcBef>
              <a:spcAft>
                <a:spcPts val="1000"/>
              </a:spcAft>
              <a:buNone/>
            </a:pPr>
            <a:r>
              <a:t/>
            </a:r>
            <a:endParaRPr sz="1300"/>
          </a:p>
        </p:txBody>
      </p:sp>
      <p:sp>
        <p:nvSpPr>
          <p:cNvPr id="326" name="Google Shape;326;p40"/>
          <p:cNvSpPr txBox="1"/>
          <p:nvPr/>
        </p:nvSpPr>
        <p:spPr>
          <a:xfrm>
            <a:off x="5480825" y="4645650"/>
            <a:ext cx="2857500" cy="51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accent1"/>
                </a:solidFill>
                <a:latin typeface="Lato"/>
                <a:ea typeface="Lato"/>
                <a:cs typeface="Lato"/>
                <a:sym typeface="Lato"/>
              </a:rPr>
              <a:t>Medium Rectangle   </a:t>
            </a:r>
            <a:r>
              <a:rPr b="1" lang="en" sz="1100">
                <a:solidFill>
                  <a:schemeClr val="accent1"/>
                </a:solidFill>
                <a:latin typeface="Lato"/>
                <a:ea typeface="Lato"/>
                <a:cs typeface="Lato"/>
                <a:sym typeface="Lato"/>
              </a:rPr>
              <a:t>300 x 250</a:t>
            </a:r>
            <a:endParaRPr b="1" sz="1100">
              <a:solidFill>
                <a:schemeClr val="accent1"/>
              </a:solidFill>
              <a:latin typeface="Lato"/>
              <a:ea typeface="Lato"/>
              <a:cs typeface="Lato"/>
              <a:sym typeface="Lato"/>
            </a:endParaRPr>
          </a:p>
        </p:txBody>
      </p:sp>
      <p:pic>
        <p:nvPicPr>
          <p:cNvPr id="327" name="Google Shape;327;p40"/>
          <p:cNvPicPr preferRelativeResize="0"/>
          <p:nvPr/>
        </p:nvPicPr>
        <p:blipFill>
          <a:blip r:embed="rId3">
            <a:alphaModFix/>
          </a:blip>
          <a:stretch>
            <a:fillRect/>
          </a:stretch>
        </p:blipFill>
        <p:spPr>
          <a:xfrm>
            <a:off x="5480825" y="214575"/>
            <a:ext cx="2857500" cy="476250"/>
          </a:xfrm>
          <a:prstGeom prst="rect">
            <a:avLst/>
          </a:prstGeom>
          <a:noFill/>
          <a:ln>
            <a:noFill/>
          </a:ln>
        </p:spPr>
      </p:pic>
      <p:pic>
        <p:nvPicPr>
          <p:cNvPr id="328" name="Google Shape;328;p40"/>
          <p:cNvPicPr preferRelativeResize="0"/>
          <p:nvPr/>
        </p:nvPicPr>
        <p:blipFill>
          <a:blip r:embed="rId4">
            <a:alphaModFix/>
          </a:blip>
          <a:stretch>
            <a:fillRect/>
          </a:stretch>
        </p:blipFill>
        <p:spPr>
          <a:xfrm>
            <a:off x="5480825" y="1286100"/>
            <a:ext cx="2857500" cy="476250"/>
          </a:xfrm>
          <a:prstGeom prst="rect">
            <a:avLst/>
          </a:prstGeom>
          <a:noFill/>
          <a:ln>
            <a:noFill/>
          </a:ln>
        </p:spPr>
      </p:pic>
      <p:pic>
        <p:nvPicPr>
          <p:cNvPr id="329" name="Google Shape;329;p40"/>
          <p:cNvPicPr preferRelativeResize="0"/>
          <p:nvPr/>
        </p:nvPicPr>
        <p:blipFill>
          <a:blip r:embed="rId5">
            <a:alphaModFix/>
          </a:blip>
          <a:stretch>
            <a:fillRect/>
          </a:stretch>
        </p:blipFill>
        <p:spPr>
          <a:xfrm>
            <a:off x="5480825" y="2264400"/>
            <a:ext cx="2857500" cy="2381250"/>
          </a:xfrm>
          <a:prstGeom prst="rect">
            <a:avLst/>
          </a:prstGeom>
          <a:noFill/>
          <a:ln>
            <a:noFill/>
          </a:ln>
        </p:spPr>
      </p:pic>
      <p:sp>
        <p:nvSpPr>
          <p:cNvPr id="330" name="Google Shape;330;p40"/>
          <p:cNvSpPr txBox="1"/>
          <p:nvPr/>
        </p:nvSpPr>
        <p:spPr>
          <a:xfrm>
            <a:off x="5511925" y="1762350"/>
            <a:ext cx="2857500" cy="51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accent1"/>
                </a:solidFill>
                <a:latin typeface="Lato"/>
                <a:ea typeface="Lato"/>
                <a:cs typeface="Lato"/>
                <a:sym typeface="Lato"/>
              </a:rPr>
              <a:t>Small Banner 2</a:t>
            </a:r>
            <a:r>
              <a:rPr lang="en" sz="1100">
                <a:solidFill>
                  <a:schemeClr val="accent1"/>
                </a:solidFill>
                <a:latin typeface="Lato"/>
                <a:ea typeface="Lato"/>
                <a:cs typeface="Lato"/>
                <a:sym typeface="Lato"/>
              </a:rPr>
              <a:t>   </a:t>
            </a:r>
            <a:r>
              <a:rPr b="1" lang="en" sz="1100">
                <a:solidFill>
                  <a:schemeClr val="accent1"/>
                </a:solidFill>
                <a:latin typeface="Lato"/>
                <a:ea typeface="Lato"/>
                <a:cs typeface="Lato"/>
                <a:sym typeface="Lato"/>
              </a:rPr>
              <a:t>320 x 50</a:t>
            </a:r>
            <a:endParaRPr b="1" sz="1100">
              <a:solidFill>
                <a:schemeClr val="accent1"/>
              </a:solidFill>
              <a:latin typeface="Lato"/>
              <a:ea typeface="Lato"/>
              <a:cs typeface="Lato"/>
              <a:sym typeface="Lato"/>
            </a:endParaRPr>
          </a:p>
        </p:txBody>
      </p:sp>
      <p:sp>
        <p:nvSpPr>
          <p:cNvPr id="331" name="Google Shape;331;p40"/>
          <p:cNvSpPr txBox="1"/>
          <p:nvPr/>
        </p:nvSpPr>
        <p:spPr>
          <a:xfrm>
            <a:off x="5480825" y="690825"/>
            <a:ext cx="2857500" cy="51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accent1"/>
                </a:solidFill>
                <a:latin typeface="Lato"/>
                <a:ea typeface="Lato"/>
                <a:cs typeface="Lato"/>
                <a:sym typeface="Lato"/>
              </a:rPr>
              <a:t>Small Banner 1   </a:t>
            </a:r>
            <a:r>
              <a:rPr b="1" lang="en" sz="1100">
                <a:solidFill>
                  <a:schemeClr val="accent1"/>
                </a:solidFill>
                <a:latin typeface="Lato"/>
                <a:ea typeface="Lato"/>
                <a:cs typeface="Lato"/>
                <a:sym typeface="Lato"/>
              </a:rPr>
              <a:t>300 x 50</a:t>
            </a:r>
            <a:endParaRPr b="1" sz="1100">
              <a:solidFill>
                <a:schemeClr val="accent1"/>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41" title="Chart"/>
          <p:cNvPicPr preferRelativeResize="0"/>
          <p:nvPr/>
        </p:nvPicPr>
        <p:blipFill>
          <a:blip r:embed="rId3">
            <a:alphaModFix/>
          </a:blip>
          <a:stretch>
            <a:fillRect/>
          </a:stretch>
        </p:blipFill>
        <p:spPr>
          <a:xfrm>
            <a:off x="4287475" y="513225"/>
            <a:ext cx="5389851" cy="3332725"/>
          </a:xfrm>
          <a:prstGeom prst="rect">
            <a:avLst/>
          </a:prstGeom>
          <a:noFill/>
          <a:ln>
            <a:noFill/>
          </a:ln>
        </p:spPr>
      </p:pic>
      <p:sp>
        <p:nvSpPr>
          <p:cNvPr id="337" name="Google Shape;337;p41"/>
          <p:cNvSpPr txBox="1"/>
          <p:nvPr/>
        </p:nvSpPr>
        <p:spPr>
          <a:xfrm>
            <a:off x="360825" y="3722725"/>
            <a:ext cx="8307900" cy="1369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Char char="●"/>
            </a:pPr>
            <a:r>
              <a:rPr lang="en"/>
              <a:t>Majority of impressions split between 320x50 (40M + Impressions) and 300x250 (41M + Impressions)</a:t>
            </a:r>
            <a:endParaRPr/>
          </a:p>
          <a:p>
            <a:pPr indent="-317500" lvl="0" marL="457200" rtl="0" algn="l">
              <a:lnSpc>
                <a:spcPct val="150000"/>
              </a:lnSpc>
              <a:spcBef>
                <a:spcPts val="0"/>
              </a:spcBef>
              <a:spcAft>
                <a:spcPts val="0"/>
              </a:spcAft>
              <a:buSzPts val="1400"/>
              <a:buChar char="●"/>
            </a:pPr>
            <a:r>
              <a:rPr lang="en"/>
              <a:t>79% of all ads viewed from a Smartphone.</a:t>
            </a:r>
            <a:endParaRPr/>
          </a:p>
          <a:p>
            <a:pPr indent="-317500" lvl="0" marL="457200" rtl="0" algn="l">
              <a:lnSpc>
                <a:spcPct val="150000"/>
              </a:lnSpc>
              <a:spcBef>
                <a:spcPts val="0"/>
              </a:spcBef>
              <a:spcAft>
                <a:spcPts val="0"/>
              </a:spcAft>
              <a:buSzPts val="1400"/>
              <a:buChar char="●"/>
            </a:pPr>
            <a:r>
              <a:rPr lang="en"/>
              <a:t>300 x 250 viewed only on PC possibly due to ad size. </a:t>
            </a:r>
            <a:endParaRPr/>
          </a:p>
        </p:txBody>
      </p:sp>
      <p:sp>
        <p:nvSpPr>
          <p:cNvPr id="338" name="Google Shape;338;p41"/>
          <p:cNvSpPr txBox="1"/>
          <p:nvPr/>
        </p:nvSpPr>
        <p:spPr>
          <a:xfrm>
            <a:off x="114425" y="1557750"/>
            <a:ext cx="1012200" cy="2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accent1"/>
              </a:solidFill>
              <a:latin typeface="Lato"/>
              <a:ea typeface="Lato"/>
              <a:cs typeface="Lato"/>
              <a:sym typeface="Lato"/>
            </a:endParaRPr>
          </a:p>
        </p:txBody>
      </p:sp>
      <p:pic>
        <p:nvPicPr>
          <p:cNvPr id="339" name="Google Shape;339;p41" title="Chart"/>
          <p:cNvPicPr preferRelativeResize="0"/>
          <p:nvPr/>
        </p:nvPicPr>
        <p:blipFill>
          <a:blip r:embed="rId4">
            <a:alphaModFix/>
          </a:blip>
          <a:stretch>
            <a:fillRect/>
          </a:stretch>
        </p:blipFill>
        <p:spPr>
          <a:xfrm>
            <a:off x="184825" y="474163"/>
            <a:ext cx="4102651" cy="316440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2"/>
          <p:cNvSpPr txBox="1"/>
          <p:nvPr/>
        </p:nvSpPr>
        <p:spPr>
          <a:xfrm>
            <a:off x="202300" y="3021650"/>
            <a:ext cx="3851400" cy="20319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Char char="●"/>
            </a:pPr>
            <a:r>
              <a:rPr lang="en" sz="1200"/>
              <a:t>300x250 has the best average Cost per Click and average Cost per Action, but the lowest average Conversion Rate. </a:t>
            </a:r>
            <a:endParaRPr sz="1200"/>
          </a:p>
          <a:p>
            <a:pPr indent="-304800" lvl="0" marL="457200" rtl="0" algn="l">
              <a:lnSpc>
                <a:spcPct val="150000"/>
              </a:lnSpc>
              <a:spcBef>
                <a:spcPts val="0"/>
              </a:spcBef>
              <a:spcAft>
                <a:spcPts val="0"/>
              </a:spcAft>
              <a:buSzPts val="1200"/>
              <a:buChar char="●"/>
            </a:pPr>
            <a:r>
              <a:rPr lang="en" sz="1200"/>
              <a:t>300 x 50 highest average Conversion Rate, but worst average Cost per Click and Cost per Action. Keep in mind, 300x50 had </a:t>
            </a:r>
            <a:r>
              <a:rPr lang="en" sz="1200"/>
              <a:t>significantly</a:t>
            </a:r>
            <a:r>
              <a:rPr lang="en" sz="1200"/>
              <a:t> less impressions out of the 3 sizes.</a:t>
            </a:r>
            <a:endParaRPr sz="1200"/>
          </a:p>
        </p:txBody>
      </p:sp>
      <p:sp>
        <p:nvSpPr>
          <p:cNvPr id="345" name="Google Shape;345;p42"/>
          <p:cNvSpPr txBox="1"/>
          <p:nvPr/>
        </p:nvSpPr>
        <p:spPr>
          <a:xfrm>
            <a:off x="114425" y="1557750"/>
            <a:ext cx="1012200" cy="2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accent1"/>
              </a:solidFill>
              <a:latin typeface="Lato"/>
              <a:ea typeface="Lato"/>
              <a:cs typeface="Lato"/>
              <a:sym typeface="Lato"/>
            </a:endParaRPr>
          </a:p>
        </p:txBody>
      </p:sp>
      <p:sp>
        <p:nvSpPr>
          <p:cNvPr id="346" name="Google Shape;346;p42"/>
          <p:cNvSpPr txBox="1"/>
          <p:nvPr/>
        </p:nvSpPr>
        <p:spPr>
          <a:xfrm>
            <a:off x="64975" y="0"/>
            <a:ext cx="54252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chemeClr val="dk2"/>
                </a:solidFill>
                <a:latin typeface="Raleway"/>
                <a:ea typeface="Raleway"/>
                <a:cs typeface="Raleway"/>
                <a:sym typeface="Raleway"/>
              </a:rPr>
              <a:t>Performance Metrics </a:t>
            </a:r>
            <a:endParaRPr sz="700"/>
          </a:p>
        </p:txBody>
      </p:sp>
      <p:pic>
        <p:nvPicPr>
          <p:cNvPr id="347" name="Google Shape;347;p42" title="Chart"/>
          <p:cNvPicPr preferRelativeResize="0"/>
          <p:nvPr/>
        </p:nvPicPr>
        <p:blipFill>
          <a:blip r:embed="rId3">
            <a:alphaModFix/>
          </a:blip>
          <a:stretch>
            <a:fillRect/>
          </a:stretch>
        </p:blipFill>
        <p:spPr>
          <a:xfrm>
            <a:off x="4260625" y="680375"/>
            <a:ext cx="4522875" cy="4039924"/>
          </a:xfrm>
          <a:prstGeom prst="rect">
            <a:avLst/>
          </a:prstGeom>
          <a:noFill/>
          <a:ln>
            <a:noFill/>
          </a:ln>
        </p:spPr>
      </p:pic>
      <p:graphicFrame>
        <p:nvGraphicFramePr>
          <p:cNvPr id="348" name="Google Shape;348;p42"/>
          <p:cNvGraphicFramePr/>
          <p:nvPr/>
        </p:nvGraphicFramePr>
        <p:xfrm>
          <a:off x="114425" y="1026300"/>
          <a:ext cx="3000000" cy="3000000"/>
        </p:xfrm>
        <a:graphic>
          <a:graphicData uri="http://schemas.openxmlformats.org/drawingml/2006/table">
            <a:tbl>
              <a:tblPr>
                <a:noFill/>
                <a:tableStyleId>{B7702E60-EBFC-43B5-9699-BF0D7E76EB43}</a:tableStyleId>
              </a:tblPr>
              <a:tblGrid>
                <a:gridCol w="1017925"/>
                <a:gridCol w="1045825"/>
                <a:gridCol w="934250"/>
                <a:gridCol w="941250"/>
              </a:tblGrid>
              <a:tr h="556200">
                <a:tc>
                  <a:txBody>
                    <a:bodyPr/>
                    <a:lstStyle/>
                    <a:p>
                      <a:pPr indent="0" lvl="0" marL="0" rtl="0" algn="l">
                        <a:lnSpc>
                          <a:spcPct val="115000"/>
                        </a:lnSpc>
                        <a:spcBef>
                          <a:spcPts val="0"/>
                        </a:spcBef>
                        <a:spcAft>
                          <a:spcPts val="0"/>
                        </a:spcAft>
                        <a:buNone/>
                      </a:pPr>
                      <a:r>
                        <a:rPr i="1" lang="en" sz="1100"/>
                        <a:t>Creative Size</a:t>
                      </a:r>
                      <a:endParaRPr i="1" sz="1100"/>
                    </a:p>
                  </a:txBody>
                  <a:tcPr marT="91425" marB="91425" marR="28575" marL="28575" anchor="b">
                    <a:lnB cap="flat" cmpd="sng" w="28575">
                      <a:solidFill>
                        <a:srgbClr val="39535E"/>
                      </a:solidFill>
                      <a:prstDash val="solid"/>
                      <a:round/>
                      <a:headEnd len="sm" w="sm" type="none"/>
                      <a:tailEnd len="sm" w="sm" type="none"/>
                    </a:lnB>
                    <a:solidFill>
                      <a:srgbClr val="CDD4D6"/>
                    </a:solidFill>
                  </a:tcPr>
                </a:tc>
                <a:tc>
                  <a:txBody>
                    <a:bodyPr/>
                    <a:lstStyle/>
                    <a:p>
                      <a:pPr indent="0" lvl="0" marL="0" rtl="0" algn="l">
                        <a:lnSpc>
                          <a:spcPct val="115000"/>
                        </a:lnSpc>
                        <a:spcBef>
                          <a:spcPts val="0"/>
                        </a:spcBef>
                        <a:spcAft>
                          <a:spcPts val="0"/>
                        </a:spcAft>
                        <a:buNone/>
                      </a:pPr>
                      <a:r>
                        <a:rPr lang="en" sz="1100">
                          <a:solidFill>
                            <a:srgbClr val="FFFFFF"/>
                          </a:solidFill>
                        </a:rPr>
                        <a:t>AVG of CPC</a:t>
                      </a:r>
                      <a:endParaRPr sz="1100">
                        <a:solidFill>
                          <a:srgbClr val="FFFFFF"/>
                        </a:solidFill>
                      </a:endParaRPr>
                    </a:p>
                  </a:txBody>
                  <a:tcPr marT="91425" marB="91425" marR="28575" marL="28575" anchor="b">
                    <a:lnB cap="flat" cmpd="sng" w="28575">
                      <a:solidFill>
                        <a:srgbClr val="39535E"/>
                      </a:solidFill>
                      <a:prstDash val="solid"/>
                      <a:round/>
                      <a:headEnd len="sm" w="sm" type="none"/>
                      <a:tailEnd len="sm" w="sm" type="none"/>
                    </a:lnB>
                    <a:solidFill>
                      <a:srgbClr val="39535E"/>
                    </a:solidFill>
                  </a:tcPr>
                </a:tc>
                <a:tc>
                  <a:txBody>
                    <a:bodyPr/>
                    <a:lstStyle/>
                    <a:p>
                      <a:pPr indent="0" lvl="0" marL="0" rtl="0" algn="l">
                        <a:lnSpc>
                          <a:spcPct val="115000"/>
                        </a:lnSpc>
                        <a:spcBef>
                          <a:spcPts val="0"/>
                        </a:spcBef>
                        <a:spcAft>
                          <a:spcPts val="0"/>
                        </a:spcAft>
                        <a:buNone/>
                      </a:pPr>
                      <a:r>
                        <a:rPr lang="en" sz="1100">
                          <a:solidFill>
                            <a:srgbClr val="FFFFFF"/>
                          </a:solidFill>
                        </a:rPr>
                        <a:t>AVG of CPA</a:t>
                      </a:r>
                      <a:endParaRPr sz="1100">
                        <a:solidFill>
                          <a:srgbClr val="FFFFFF"/>
                        </a:solidFill>
                      </a:endParaRPr>
                    </a:p>
                  </a:txBody>
                  <a:tcPr marT="91425" marB="91425" marR="28575" marL="28575" anchor="b">
                    <a:lnB cap="flat" cmpd="sng" w="28575">
                      <a:solidFill>
                        <a:srgbClr val="39535E"/>
                      </a:solidFill>
                      <a:prstDash val="solid"/>
                      <a:round/>
                      <a:headEnd len="sm" w="sm" type="none"/>
                      <a:tailEnd len="sm" w="sm" type="none"/>
                    </a:lnB>
                    <a:solidFill>
                      <a:srgbClr val="39535E"/>
                    </a:solidFill>
                  </a:tcPr>
                </a:tc>
                <a:tc>
                  <a:txBody>
                    <a:bodyPr/>
                    <a:lstStyle/>
                    <a:p>
                      <a:pPr indent="0" lvl="0" marL="0" rtl="0" algn="l">
                        <a:lnSpc>
                          <a:spcPct val="115000"/>
                        </a:lnSpc>
                        <a:spcBef>
                          <a:spcPts val="0"/>
                        </a:spcBef>
                        <a:spcAft>
                          <a:spcPts val="0"/>
                        </a:spcAft>
                        <a:buNone/>
                      </a:pPr>
                      <a:r>
                        <a:rPr lang="en" sz="1100">
                          <a:solidFill>
                            <a:srgbClr val="FFFFFF"/>
                          </a:solidFill>
                        </a:rPr>
                        <a:t>AVG of CVR</a:t>
                      </a:r>
                      <a:endParaRPr sz="1100">
                        <a:solidFill>
                          <a:srgbClr val="FFFFFF"/>
                        </a:solidFill>
                      </a:endParaRPr>
                    </a:p>
                  </a:txBody>
                  <a:tcPr marT="91425" marB="91425" marR="28575" marL="28575" anchor="b">
                    <a:lnB cap="flat" cmpd="sng" w="28575">
                      <a:solidFill>
                        <a:srgbClr val="39535E"/>
                      </a:solidFill>
                      <a:prstDash val="solid"/>
                      <a:round/>
                      <a:headEnd len="sm" w="sm" type="none"/>
                      <a:tailEnd len="sm" w="sm" type="none"/>
                    </a:lnB>
                    <a:solidFill>
                      <a:srgbClr val="39535E"/>
                    </a:solidFill>
                  </a:tcPr>
                </a:tc>
              </a:tr>
              <a:tr h="293775">
                <a:tc>
                  <a:txBody>
                    <a:bodyPr/>
                    <a:lstStyle/>
                    <a:p>
                      <a:pPr indent="0" lvl="0" marL="0" rtl="0" algn="l">
                        <a:lnSpc>
                          <a:spcPct val="115000"/>
                        </a:lnSpc>
                        <a:spcBef>
                          <a:spcPts val="0"/>
                        </a:spcBef>
                        <a:spcAft>
                          <a:spcPts val="0"/>
                        </a:spcAft>
                        <a:buNone/>
                      </a:pPr>
                      <a:r>
                        <a:rPr lang="en"/>
                        <a:t>300x250</a:t>
                      </a:r>
                      <a:endParaRPr/>
                    </a:p>
                  </a:txBody>
                  <a:tcPr marT="91425" marB="91425" marR="28575" marL="28575" anchor="b">
                    <a:lnR cap="flat" cmpd="sng" w="9525">
                      <a:solidFill>
                        <a:srgbClr val="FFFFFF"/>
                      </a:solidFill>
                      <a:prstDash val="solid"/>
                      <a:round/>
                      <a:headEnd len="sm" w="sm" type="none"/>
                      <a:tailEnd len="sm" w="sm" type="none"/>
                    </a:lnR>
                    <a:lnT cap="flat" cmpd="sng" w="28575">
                      <a:solidFill>
                        <a:srgbClr val="39535E"/>
                      </a:solidFill>
                      <a:prstDash val="solid"/>
                      <a:round/>
                      <a:headEnd len="sm" w="sm" type="none"/>
                      <a:tailEnd len="sm" w="sm" type="none"/>
                    </a:lnT>
                    <a:solidFill>
                      <a:srgbClr val="EFF1F2"/>
                    </a:solidFill>
                  </a:tcPr>
                </a:tc>
                <a:tc>
                  <a:txBody>
                    <a:bodyPr/>
                    <a:lstStyle/>
                    <a:p>
                      <a:pPr indent="0" lvl="0" marL="0" rtl="0" algn="r">
                        <a:lnSpc>
                          <a:spcPct val="115000"/>
                        </a:lnSpc>
                        <a:spcBef>
                          <a:spcPts val="0"/>
                        </a:spcBef>
                        <a:spcAft>
                          <a:spcPts val="0"/>
                        </a:spcAft>
                        <a:buNone/>
                      </a:pPr>
                      <a:r>
                        <a:rPr lang="en"/>
                        <a:t>$857.19</a:t>
                      </a:r>
                      <a:endParaRPr/>
                    </a:p>
                  </a:txBody>
                  <a:tcPr marT="91425" marB="91425" marR="28575" marL="28575" anchor="b">
                    <a:lnL cap="flat" cmpd="sng" w="9525">
                      <a:solidFill>
                        <a:srgbClr val="FFFFFF"/>
                      </a:solidFill>
                      <a:prstDash val="solid"/>
                      <a:round/>
                      <a:headEnd len="sm" w="sm" type="none"/>
                      <a:tailEnd len="sm" w="sm" type="none"/>
                    </a:lnL>
                    <a:lnT cap="flat" cmpd="sng" w="28575">
                      <a:solidFill>
                        <a:srgbClr val="39535E"/>
                      </a:solidFill>
                      <a:prstDash val="solid"/>
                      <a:round/>
                      <a:headEnd len="sm" w="sm" type="none"/>
                      <a:tailEnd len="sm" w="sm" type="none"/>
                    </a:lnT>
                    <a:solidFill>
                      <a:srgbClr val="57BB8A"/>
                    </a:solidFill>
                  </a:tcPr>
                </a:tc>
                <a:tc>
                  <a:txBody>
                    <a:bodyPr/>
                    <a:lstStyle/>
                    <a:p>
                      <a:pPr indent="0" lvl="0" marL="0" rtl="0" algn="r">
                        <a:lnSpc>
                          <a:spcPct val="115000"/>
                        </a:lnSpc>
                        <a:spcBef>
                          <a:spcPts val="0"/>
                        </a:spcBef>
                        <a:spcAft>
                          <a:spcPts val="0"/>
                        </a:spcAft>
                        <a:buNone/>
                      </a:pPr>
                      <a:r>
                        <a:rPr lang="en"/>
                        <a:t>$1,341.22</a:t>
                      </a:r>
                      <a:endParaRPr/>
                    </a:p>
                  </a:txBody>
                  <a:tcPr marT="91425" marB="91425" marR="28575" marL="28575" anchor="b">
                    <a:lnT cap="flat" cmpd="sng" w="28575">
                      <a:solidFill>
                        <a:srgbClr val="39535E"/>
                      </a:solidFill>
                      <a:prstDash val="solid"/>
                      <a:round/>
                      <a:headEnd len="sm" w="sm" type="none"/>
                      <a:tailEnd len="sm" w="sm" type="none"/>
                    </a:lnT>
                    <a:solidFill>
                      <a:srgbClr val="57BB8A"/>
                    </a:solidFill>
                  </a:tcPr>
                </a:tc>
                <a:tc>
                  <a:txBody>
                    <a:bodyPr/>
                    <a:lstStyle/>
                    <a:p>
                      <a:pPr indent="0" lvl="0" marL="0" rtl="0" algn="r">
                        <a:lnSpc>
                          <a:spcPct val="115000"/>
                        </a:lnSpc>
                        <a:spcBef>
                          <a:spcPts val="0"/>
                        </a:spcBef>
                        <a:spcAft>
                          <a:spcPts val="0"/>
                        </a:spcAft>
                        <a:buNone/>
                      </a:pPr>
                      <a:r>
                        <a:rPr lang="en"/>
                        <a:t>147%</a:t>
                      </a:r>
                      <a:endParaRPr/>
                    </a:p>
                  </a:txBody>
                  <a:tcPr marT="91425" marB="91425" marR="28575" marL="28575" anchor="b">
                    <a:lnT cap="flat" cmpd="sng" w="28575">
                      <a:solidFill>
                        <a:srgbClr val="39535E"/>
                      </a:solidFill>
                      <a:prstDash val="solid"/>
                      <a:round/>
                      <a:headEnd len="sm" w="sm" type="none"/>
                      <a:tailEnd len="sm" w="sm" type="none"/>
                    </a:lnT>
                    <a:solidFill>
                      <a:srgbClr val="E67C73"/>
                    </a:solidFill>
                  </a:tcPr>
                </a:tc>
              </a:tr>
              <a:tr h="293775">
                <a:tc>
                  <a:txBody>
                    <a:bodyPr/>
                    <a:lstStyle/>
                    <a:p>
                      <a:pPr indent="0" lvl="0" marL="0" rtl="0" algn="l">
                        <a:lnSpc>
                          <a:spcPct val="115000"/>
                        </a:lnSpc>
                        <a:spcBef>
                          <a:spcPts val="0"/>
                        </a:spcBef>
                        <a:spcAft>
                          <a:spcPts val="0"/>
                        </a:spcAft>
                        <a:buNone/>
                      </a:pPr>
                      <a:r>
                        <a:rPr lang="en"/>
                        <a:t>300x50</a:t>
                      </a:r>
                      <a:endParaRPr/>
                    </a:p>
                  </a:txBody>
                  <a:tcPr marT="91425" marB="91425" marR="28575" marL="28575" anchor="b">
                    <a:lnR cap="flat" cmpd="sng" w="9525">
                      <a:solidFill>
                        <a:srgbClr val="FFFFFF"/>
                      </a:solidFill>
                      <a:prstDash val="solid"/>
                      <a:round/>
                      <a:headEnd len="sm" w="sm" type="none"/>
                      <a:tailEnd len="sm" w="sm" type="none"/>
                    </a:lnR>
                    <a:solidFill>
                      <a:srgbClr val="EFF1F2"/>
                    </a:solidFill>
                  </a:tcPr>
                </a:tc>
                <a:tc>
                  <a:txBody>
                    <a:bodyPr/>
                    <a:lstStyle/>
                    <a:p>
                      <a:pPr indent="0" lvl="0" marL="0" rtl="0" algn="r">
                        <a:lnSpc>
                          <a:spcPct val="115000"/>
                        </a:lnSpc>
                        <a:spcBef>
                          <a:spcPts val="0"/>
                        </a:spcBef>
                        <a:spcAft>
                          <a:spcPts val="0"/>
                        </a:spcAft>
                        <a:buNone/>
                      </a:pPr>
                      <a:r>
                        <a:rPr lang="en"/>
                        <a:t>$1,003.79</a:t>
                      </a:r>
                      <a:endParaRPr/>
                    </a:p>
                  </a:txBody>
                  <a:tcPr marT="91425" marB="91425" marR="28575" marL="28575" anchor="b">
                    <a:lnL cap="flat" cmpd="sng" w="9525">
                      <a:solidFill>
                        <a:srgbClr val="FFFFFF"/>
                      </a:solidFill>
                      <a:prstDash val="solid"/>
                      <a:round/>
                      <a:headEnd len="sm" w="sm" type="none"/>
                      <a:tailEnd len="sm" w="sm" type="none"/>
                    </a:lnL>
                    <a:solidFill>
                      <a:srgbClr val="E67C73"/>
                    </a:solidFill>
                  </a:tcPr>
                </a:tc>
                <a:tc>
                  <a:txBody>
                    <a:bodyPr/>
                    <a:lstStyle/>
                    <a:p>
                      <a:pPr indent="0" lvl="0" marL="0" rtl="0" algn="r">
                        <a:lnSpc>
                          <a:spcPct val="115000"/>
                        </a:lnSpc>
                        <a:spcBef>
                          <a:spcPts val="0"/>
                        </a:spcBef>
                        <a:spcAft>
                          <a:spcPts val="0"/>
                        </a:spcAft>
                        <a:buNone/>
                      </a:pPr>
                      <a:r>
                        <a:rPr lang="en"/>
                        <a:t>$1,705.14</a:t>
                      </a:r>
                      <a:endParaRPr/>
                    </a:p>
                  </a:txBody>
                  <a:tcPr marT="91425" marB="91425" marR="28575" marL="28575" anchor="b">
                    <a:solidFill>
                      <a:srgbClr val="E67C73"/>
                    </a:solidFill>
                  </a:tcPr>
                </a:tc>
                <a:tc>
                  <a:txBody>
                    <a:bodyPr/>
                    <a:lstStyle/>
                    <a:p>
                      <a:pPr indent="0" lvl="0" marL="0" rtl="0" algn="r">
                        <a:lnSpc>
                          <a:spcPct val="115000"/>
                        </a:lnSpc>
                        <a:spcBef>
                          <a:spcPts val="0"/>
                        </a:spcBef>
                        <a:spcAft>
                          <a:spcPts val="0"/>
                        </a:spcAft>
                        <a:buNone/>
                      </a:pPr>
                      <a:r>
                        <a:rPr lang="en"/>
                        <a:t>215%</a:t>
                      </a:r>
                      <a:endParaRPr/>
                    </a:p>
                  </a:txBody>
                  <a:tcPr marT="91425" marB="91425" marR="28575" marL="28575" anchor="b">
                    <a:solidFill>
                      <a:srgbClr val="57BB8A"/>
                    </a:solidFill>
                  </a:tcPr>
                </a:tc>
              </a:tr>
              <a:tr h="293775">
                <a:tc>
                  <a:txBody>
                    <a:bodyPr/>
                    <a:lstStyle/>
                    <a:p>
                      <a:pPr indent="0" lvl="0" marL="0" rtl="0" algn="l">
                        <a:lnSpc>
                          <a:spcPct val="115000"/>
                        </a:lnSpc>
                        <a:spcBef>
                          <a:spcPts val="0"/>
                        </a:spcBef>
                        <a:spcAft>
                          <a:spcPts val="0"/>
                        </a:spcAft>
                        <a:buNone/>
                      </a:pPr>
                      <a:r>
                        <a:rPr lang="en"/>
                        <a:t>320x50</a:t>
                      </a:r>
                      <a:endParaRPr/>
                    </a:p>
                  </a:txBody>
                  <a:tcPr marT="91425" marB="91425" marR="28575" marL="28575" anchor="b">
                    <a:lnR cap="flat" cmpd="sng" w="9525">
                      <a:solidFill>
                        <a:srgbClr val="FFFFFF"/>
                      </a:solidFill>
                      <a:prstDash val="solid"/>
                      <a:round/>
                      <a:headEnd len="sm" w="sm" type="none"/>
                      <a:tailEnd len="sm" w="sm" type="none"/>
                    </a:lnR>
                    <a:lnB cap="flat" cmpd="sng" w="28575">
                      <a:solidFill>
                        <a:srgbClr val="000000"/>
                      </a:solidFill>
                      <a:prstDash val="solid"/>
                      <a:round/>
                      <a:headEnd len="sm" w="sm" type="none"/>
                      <a:tailEnd len="sm" w="sm" type="none"/>
                    </a:lnB>
                    <a:solidFill>
                      <a:srgbClr val="EFF1F2"/>
                    </a:solidFill>
                  </a:tcPr>
                </a:tc>
                <a:tc>
                  <a:txBody>
                    <a:bodyPr/>
                    <a:lstStyle/>
                    <a:p>
                      <a:pPr indent="0" lvl="0" marL="0" rtl="0" algn="r">
                        <a:lnSpc>
                          <a:spcPct val="115000"/>
                        </a:lnSpc>
                        <a:spcBef>
                          <a:spcPts val="0"/>
                        </a:spcBef>
                        <a:spcAft>
                          <a:spcPts val="0"/>
                        </a:spcAft>
                        <a:buNone/>
                      </a:pPr>
                      <a:r>
                        <a:rPr lang="en"/>
                        <a:t>$960.26</a:t>
                      </a:r>
                      <a:endParaRPr/>
                    </a:p>
                  </a:txBody>
                  <a:tcPr marT="91425" marB="91425" marR="28575" marL="28575" anchor="b">
                    <a:lnL cap="flat" cmpd="sng" w="9525">
                      <a:solidFill>
                        <a:srgbClr val="FFFFFF"/>
                      </a:solidFill>
                      <a:prstDash val="solid"/>
                      <a:round/>
                      <a:headEnd len="sm" w="sm" type="none"/>
                      <a:tailEnd len="sm" w="sm" type="none"/>
                    </a:lnL>
                    <a:lnB cap="flat" cmpd="sng" w="28575">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a:t>$1,527.53</a:t>
                      </a:r>
                      <a:endParaRPr/>
                    </a:p>
                  </a:txBody>
                  <a:tcPr marT="91425" marB="91425" marR="28575" marL="28575" anchor="b">
                    <a:lnB cap="flat" cmpd="sng" w="28575">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a:t>162%</a:t>
                      </a:r>
                      <a:endParaRPr/>
                    </a:p>
                  </a:txBody>
                  <a:tcPr marT="91425" marB="91425" marR="28575" marL="28575" anchor="b">
                    <a:lnB cap="flat" cmpd="sng" w="28575">
                      <a:solidFill>
                        <a:srgbClr val="00000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3"/>
          <p:cNvSpPr txBox="1"/>
          <p:nvPr/>
        </p:nvSpPr>
        <p:spPr>
          <a:xfrm>
            <a:off x="114425" y="1557750"/>
            <a:ext cx="1012200" cy="2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accent1"/>
              </a:solidFill>
              <a:latin typeface="Lato"/>
              <a:ea typeface="Lato"/>
              <a:cs typeface="Lato"/>
              <a:sym typeface="Lato"/>
            </a:endParaRPr>
          </a:p>
        </p:txBody>
      </p:sp>
      <p:sp>
        <p:nvSpPr>
          <p:cNvPr id="354" name="Google Shape;354;p43"/>
          <p:cNvSpPr txBox="1"/>
          <p:nvPr/>
        </p:nvSpPr>
        <p:spPr>
          <a:xfrm>
            <a:off x="5625" y="-44350"/>
            <a:ext cx="54252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chemeClr val="dk2"/>
                </a:solidFill>
                <a:latin typeface="Raleway"/>
                <a:ea typeface="Raleway"/>
                <a:cs typeface="Raleway"/>
                <a:sym typeface="Raleway"/>
              </a:rPr>
              <a:t>Branding Metrics</a:t>
            </a:r>
            <a:endParaRPr sz="700"/>
          </a:p>
        </p:txBody>
      </p:sp>
      <p:sp>
        <p:nvSpPr>
          <p:cNvPr id="355" name="Google Shape;355;p43"/>
          <p:cNvSpPr txBox="1"/>
          <p:nvPr/>
        </p:nvSpPr>
        <p:spPr>
          <a:xfrm>
            <a:off x="757250" y="3546725"/>
            <a:ext cx="7463100" cy="11697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SzPts val="1600"/>
              <a:buChar char="●"/>
            </a:pPr>
            <a:r>
              <a:rPr lang="en" sz="1600"/>
              <a:t>320x50 is the highest performer on </a:t>
            </a:r>
            <a:r>
              <a:rPr lang="en" sz="1600"/>
              <a:t>average Click through Rate, Viewability, and sum of Viewable Impressions followed by 300x250 and the lowest performer, 300x50.</a:t>
            </a:r>
            <a:endParaRPr sz="1800"/>
          </a:p>
        </p:txBody>
      </p:sp>
      <p:graphicFrame>
        <p:nvGraphicFramePr>
          <p:cNvPr id="356" name="Google Shape;356;p43"/>
          <p:cNvGraphicFramePr/>
          <p:nvPr/>
        </p:nvGraphicFramePr>
        <p:xfrm>
          <a:off x="579625" y="795350"/>
          <a:ext cx="3000000" cy="3000000"/>
        </p:xfrm>
        <a:graphic>
          <a:graphicData uri="http://schemas.openxmlformats.org/drawingml/2006/table">
            <a:tbl>
              <a:tblPr>
                <a:noFill/>
                <a:tableStyleId>{B7702E60-EBFC-43B5-9699-BF0D7E76EB43}</a:tableStyleId>
              </a:tblPr>
              <a:tblGrid>
                <a:gridCol w="1477925"/>
                <a:gridCol w="1965675"/>
                <a:gridCol w="1788350"/>
                <a:gridCol w="2586425"/>
              </a:tblGrid>
              <a:tr h="344125">
                <a:tc>
                  <a:txBody>
                    <a:bodyPr/>
                    <a:lstStyle/>
                    <a:p>
                      <a:pPr indent="0" lvl="0" marL="0" rtl="0" algn="ctr">
                        <a:lnSpc>
                          <a:spcPct val="115000"/>
                        </a:lnSpc>
                        <a:spcBef>
                          <a:spcPts val="0"/>
                        </a:spcBef>
                        <a:spcAft>
                          <a:spcPts val="0"/>
                        </a:spcAft>
                        <a:buNone/>
                      </a:pPr>
                      <a:r>
                        <a:rPr i="1" lang="en" sz="1100"/>
                        <a:t>Creative Size</a:t>
                      </a:r>
                      <a:endParaRPr i="1" sz="1100"/>
                    </a:p>
                  </a:txBody>
                  <a:tcPr marT="91425" marB="91425" marR="28575" marL="28575" anchor="b">
                    <a:lnB cap="flat" cmpd="sng" w="28575">
                      <a:solidFill>
                        <a:srgbClr val="39535E"/>
                      </a:solidFill>
                      <a:prstDash val="solid"/>
                      <a:round/>
                      <a:headEnd len="sm" w="sm" type="none"/>
                      <a:tailEnd len="sm" w="sm" type="none"/>
                    </a:lnB>
                    <a:solidFill>
                      <a:srgbClr val="CDD4D6"/>
                    </a:solidFill>
                  </a:tcPr>
                </a:tc>
                <a:tc>
                  <a:txBody>
                    <a:bodyPr/>
                    <a:lstStyle/>
                    <a:p>
                      <a:pPr indent="0" lvl="0" marL="0" rtl="0" algn="ctr">
                        <a:lnSpc>
                          <a:spcPct val="115000"/>
                        </a:lnSpc>
                        <a:spcBef>
                          <a:spcPts val="0"/>
                        </a:spcBef>
                        <a:spcAft>
                          <a:spcPts val="0"/>
                        </a:spcAft>
                        <a:buNone/>
                      </a:pPr>
                      <a:r>
                        <a:rPr lang="en" sz="1100">
                          <a:solidFill>
                            <a:srgbClr val="FFFFFF"/>
                          </a:solidFill>
                        </a:rPr>
                        <a:t>AVG of CTR</a:t>
                      </a:r>
                      <a:endParaRPr sz="1100">
                        <a:solidFill>
                          <a:srgbClr val="FFFFFF"/>
                        </a:solidFill>
                      </a:endParaRPr>
                    </a:p>
                  </a:txBody>
                  <a:tcPr marT="91425" marB="91425" marR="28575" marL="28575" anchor="b">
                    <a:lnB cap="flat" cmpd="sng" w="28575">
                      <a:solidFill>
                        <a:srgbClr val="39535E"/>
                      </a:solidFill>
                      <a:prstDash val="solid"/>
                      <a:round/>
                      <a:headEnd len="sm" w="sm" type="none"/>
                      <a:tailEnd len="sm" w="sm" type="none"/>
                    </a:lnB>
                    <a:solidFill>
                      <a:srgbClr val="39535E"/>
                    </a:solidFill>
                  </a:tcPr>
                </a:tc>
                <a:tc>
                  <a:txBody>
                    <a:bodyPr/>
                    <a:lstStyle/>
                    <a:p>
                      <a:pPr indent="0" lvl="0" marL="0" rtl="0" algn="ctr">
                        <a:lnSpc>
                          <a:spcPct val="115000"/>
                        </a:lnSpc>
                        <a:spcBef>
                          <a:spcPts val="0"/>
                        </a:spcBef>
                        <a:spcAft>
                          <a:spcPts val="0"/>
                        </a:spcAft>
                        <a:buNone/>
                      </a:pPr>
                      <a:r>
                        <a:rPr lang="en" sz="1100">
                          <a:solidFill>
                            <a:srgbClr val="FFFFFF"/>
                          </a:solidFill>
                        </a:rPr>
                        <a:t>AVG of </a:t>
                      </a:r>
                      <a:r>
                        <a:rPr lang="en" sz="1100">
                          <a:solidFill>
                            <a:srgbClr val="FFFFFF"/>
                          </a:solidFill>
                        </a:rPr>
                        <a:t>Viewability</a:t>
                      </a:r>
                      <a:endParaRPr sz="1100">
                        <a:solidFill>
                          <a:srgbClr val="FFFFFF"/>
                        </a:solidFill>
                      </a:endParaRPr>
                    </a:p>
                  </a:txBody>
                  <a:tcPr marT="91425" marB="91425" marR="28575" marL="28575" anchor="b">
                    <a:lnB cap="flat" cmpd="sng" w="28575">
                      <a:solidFill>
                        <a:srgbClr val="39535E"/>
                      </a:solidFill>
                      <a:prstDash val="solid"/>
                      <a:round/>
                      <a:headEnd len="sm" w="sm" type="none"/>
                      <a:tailEnd len="sm" w="sm" type="none"/>
                    </a:lnB>
                    <a:solidFill>
                      <a:srgbClr val="39535E"/>
                    </a:solidFill>
                  </a:tcPr>
                </a:tc>
                <a:tc>
                  <a:txBody>
                    <a:bodyPr/>
                    <a:lstStyle/>
                    <a:p>
                      <a:pPr indent="0" lvl="0" marL="0" rtl="0" algn="ctr">
                        <a:lnSpc>
                          <a:spcPct val="115000"/>
                        </a:lnSpc>
                        <a:spcBef>
                          <a:spcPts val="0"/>
                        </a:spcBef>
                        <a:spcAft>
                          <a:spcPts val="0"/>
                        </a:spcAft>
                        <a:buNone/>
                      </a:pPr>
                      <a:r>
                        <a:rPr lang="en" sz="1100">
                          <a:solidFill>
                            <a:srgbClr val="FFFFFF"/>
                          </a:solidFill>
                        </a:rPr>
                        <a:t>SUM of Viewable Impressions</a:t>
                      </a:r>
                      <a:endParaRPr sz="1100">
                        <a:solidFill>
                          <a:srgbClr val="FFFFFF"/>
                        </a:solidFill>
                      </a:endParaRPr>
                    </a:p>
                  </a:txBody>
                  <a:tcPr marT="91425" marB="91425" marR="91425" marL="91425" anchor="b">
                    <a:lnR cap="flat" cmpd="sng" w="9525">
                      <a:solidFill>
                        <a:srgbClr val="000000"/>
                      </a:solidFill>
                      <a:prstDash val="solid"/>
                      <a:round/>
                      <a:headEnd len="sm" w="sm" type="none"/>
                      <a:tailEnd len="sm" w="sm" type="none"/>
                    </a:lnR>
                    <a:lnB cap="flat" cmpd="sng" w="28575">
                      <a:solidFill>
                        <a:srgbClr val="39535E"/>
                      </a:solidFill>
                      <a:prstDash val="solid"/>
                      <a:round/>
                      <a:headEnd len="sm" w="sm" type="none"/>
                      <a:tailEnd len="sm" w="sm" type="none"/>
                    </a:lnB>
                    <a:solidFill>
                      <a:srgbClr val="39535E"/>
                    </a:solidFill>
                  </a:tcPr>
                </a:tc>
              </a:tr>
              <a:tr h="508200">
                <a:tc>
                  <a:txBody>
                    <a:bodyPr/>
                    <a:lstStyle/>
                    <a:p>
                      <a:pPr indent="0" lvl="0" marL="0" rtl="0" algn="ctr">
                        <a:lnSpc>
                          <a:spcPct val="115000"/>
                        </a:lnSpc>
                        <a:spcBef>
                          <a:spcPts val="0"/>
                        </a:spcBef>
                        <a:spcAft>
                          <a:spcPts val="0"/>
                        </a:spcAft>
                        <a:buNone/>
                      </a:pPr>
                      <a:r>
                        <a:rPr lang="en"/>
                        <a:t>300x250</a:t>
                      </a:r>
                      <a:endParaRPr/>
                    </a:p>
                  </a:txBody>
                  <a:tcPr marT="91425" marB="91425" marR="28575" marL="28575" anchor="b">
                    <a:lnR cap="flat" cmpd="sng" w="9525">
                      <a:solidFill>
                        <a:srgbClr val="FFFFFF"/>
                      </a:solidFill>
                      <a:prstDash val="solid"/>
                      <a:round/>
                      <a:headEnd len="sm" w="sm" type="none"/>
                      <a:tailEnd len="sm" w="sm" type="none"/>
                    </a:lnR>
                    <a:lnT cap="flat" cmpd="sng" w="28575">
                      <a:solidFill>
                        <a:srgbClr val="39535E"/>
                      </a:solidFill>
                      <a:prstDash val="solid"/>
                      <a:round/>
                      <a:headEnd len="sm" w="sm" type="none"/>
                      <a:tailEnd len="sm" w="sm" type="none"/>
                    </a:lnT>
                    <a:solidFill>
                      <a:srgbClr val="EFF1F2"/>
                    </a:solidFill>
                  </a:tcPr>
                </a:tc>
                <a:tc>
                  <a:txBody>
                    <a:bodyPr/>
                    <a:lstStyle/>
                    <a:p>
                      <a:pPr indent="0" lvl="0" marL="0" rtl="0" algn="ctr">
                        <a:lnSpc>
                          <a:spcPct val="115000"/>
                        </a:lnSpc>
                        <a:spcBef>
                          <a:spcPts val="0"/>
                        </a:spcBef>
                        <a:spcAft>
                          <a:spcPts val="0"/>
                        </a:spcAft>
                        <a:buNone/>
                      </a:pPr>
                      <a:r>
                        <a:rPr lang="en"/>
                        <a:t>0.029%</a:t>
                      </a:r>
                      <a:endParaRPr/>
                    </a:p>
                  </a:txBody>
                  <a:tcPr marT="91425" marB="91425" marR="28575" marL="28575" anchor="b">
                    <a:lnL cap="flat" cmpd="sng" w="9525">
                      <a:solidFill>
                        <a:srgbClr val="FFFFFF"/>
                      </a:solidFill>
                      <a:prstDash val="solid"/>
                      <a:round/>
                      <a:headEnd len="sm" w="sm" type="none"/>
                      <a:tailEnd len="sm" w="sm" type="none"/>
                    </a:lnL>
                    <a:lnT cap="flat" cmpd="sng" w="28575">
                      <a:solidFill>
                        <a:srgbClr val="39535E"/>
                      </a:solidFill>
                      <a:prstDash val="solid"/>
                      <a:round/>
                      <a:headEnd len="sm" w="sm" type="none"/>
                      <a:tailEnd len="sm" w="sm" type="none"/>
                    </a:lnT>
                    <a:solidFill>
                      <a:srgbClr val="FFFFFF"/>
                    </a:solidFill>
                  </a:tcPr>
                </a:tc>
                <a:tc>
                  <a:txBody>
                    <a:bodyPr/>
                    <a:lstStyle/>
                    <a:p>
                      <a:pPr indent="0" lvl="0" marL="0" rtl="0" algn="ctr">
                        <a:lnSpc>
                          <a:spcPct val="115000"/>
                        </a:lnSpc>
                        <a:spcBef>
                          <a:spcPts val="0"/>
                        </a:spcBef>
                        <a:spcAft>
                          <a:spcPts val="0"/>
                        </a:spcAft>
                        <a:buNone/>
                      </a:pPr>
                      <a:r>
                        <a:rPr lang="en"/>
                        <a:t>54.60%</a:t>
                      </a:r>
                      <a:endParaRPr/>
                    </a:p>
                  </a:txBody>
                  <a:tcPr marT="91425" marB="91425" marR="28575" marL="28575" anchor="b">
                    <a:lnT cap="flat" cmpd="sng" w="28575">
                      <a:solidFill>
                        <a:srgbClr val="39535E"/>
                      </a:solidFill>
                      <a:prstDash val="solid"/>
                      <a:round/>
                      <a:headEnd len="sm" w="sm" type="none"/>
                      <a:tailEnd len="sm" w="sm" type="none"/>
                    </a:lnT>
                    <a:solidFill>
                      <a:srgbClr val="FFFFFF"/>
                    </a:solidFill>
                  </a:tcPr>
                </a:tc>
                <a:tc>
                  <a:txBody>
                    <a:bodyPr/>
                    <a:lstStyle/>
                    <a:p>
                      <a:pPr indent="0" lvl="0" marL="0" rtl="0" algn="ctr">
                        <a:lnSpc>
                          <a:spcPct val="115000"/>
                        </a:lnSpc>
                        <a:spcBef>
                          <a:spcPts val="0"/>
                        </a:spcBef>
                        <a:spcAft>
                          <a:spcPts val="0"/>
                        </a:spcAft>
                        <a:buNone/>
                      </a:pPr>
                      <a:r>
                        <a:rPr lang="en"/>
                        <a:t>19466323</a:t>
                      </a:r>
                      <a:endParaRPr/>
                    </a:p>
                  </a:txBody>
                  <a:tcPr marT="91425" marB="91425" marR="28575" marL="28575" anchor="b">
                    <a:lnT cap="flat" cmpd="sng" w="28575">
                      <a:solidFill>
                        <a:srgbClr val="39535E"/>
                      </a:solidFill>
                      <a:prstDash val="solid"/>
                      <a:round/>
                      <a:headEnd len="sm" w="sm" type="none"/>
                      <a:tailEnd len="sm" w="sm" type="none"/>
                    </a:lnT>
                    <a:solidFill>
                      <a:srgbClr val="FFFFFF"/>
                    </a:solidFill>
                  </a:tcPr>
                </a:tc>
              </a:tr>
              <a:tr h="508200">
                <a:tc>
                  <a:txBody>
                    <a:bodyPr/>
                    <a:lstStyle/>
                    <a:p>
                      <a:pPr indent="0" lvl="0" marL="0" rtl="0" algn="ctr">
                        <a:lnSpc>
                          <a:spcPct val="115000"/>
                        </a:lnSpc>
                        <a:spcBef>
                          <a:spcPts val="0"/>
                        </a:spcBef>
                        <a:spcAft>
                          <a:spcPts val="0"/>
                        </a:spcAft>
                        <a:buNone/>
                      </a:pPr>
                      <a:r>
                        <a:rPr lang="en"/>
                        <a:t>300x50</a:t>
                      </a:r>
                      <a:endParaRPr/>
                    </a:p>
                  </a:txBody>
                  <a:tcPr marT="91425" marB="91425" marR="28575" marL="28575" anchor="b">
                    <a:lnR cap="flat" cmpd="sng" w="9525">
                      <a:solidFill>
                        <a:srgbClr val="FFFFFF"/>
                      </a:solidFill>
                      <a:prstDash val="solid"/>
                      <a:round/>
                      <a:headEnd len="sm" w="sm" type="none"/>
                      <a:tailEnd len="sm" w="sm" type="none"/>
                    </a:lnR>
                    <a:solidFill>
                      <a:srgbClr val="EFF1F2"/>
                    </a:solidFill>
                  </a:tcPr>
                </a:tc>
                <a:tc>
                  <a:txBody>
                    <a:bodyPr/>
                    <a:lstStyle/>
                    <a:p>
                      <a:pPr indent="0" lvl="0" marL="0" rtl="0" algn="ctr">
                        <a:lnSpc>
                          <a:spcPct val="115000"/>
                        </a:lnSpc>
                        <a:spcBef>
                          <a:spcPts val="0"/>
                        </a:spcBef>
                        <a:spcAft>
                          <a:spcPts val="0"/>
                        </a:spcAft>
                        <a:buNone/>
                      </a:pPr>
                      <a:r>
                        <a:rPr lang="en"/>
                        <a:t>0.026%</a:t>
                      </a:r>
                      <a:endParaRPr/>
                    </a:p>
                  </a:txBody>
                  <a:tcPr marT="91425" marB="91425" marR="28575" marL="28575" anchor="b">
                    <a:lnL cap="flat" cmpd="sng" w="9525">
                      <a:solidFill>
                        <a:srgbClr val="FFFFFF"/>
                      </a:solidFill>
                      <a:prstDash val="solid"/>
                      <a:round/>
                      <a:headEnd len="sm" w="sm" type="none"/>
                      <a:tailEnd len="sm" w="sm" type="none"/>
                    </a:lnL>
                    <a:solidFill>
                      <a:srgbClr val="E67C73"/>
                    </a:solidFill>
                  </a:tcPr>
                </a:tc>
                <a:tc>
                  <a:txBody>
                    <a:bodyPr/>
                    <a:lstStyle/>
                    <a:p>
                      <a:pPr indent="0" lvl="0" marL="0" rtl="0" algn="ctr">
                        <a:lnSpc>
                          <a:spcPct val="115000"/>
                        </a:lnSpc>
                        <a:spcBef>
                          <a:spcPts val="0"/>
                        </a:spcBef>
                        <a:spcAft>
                          <a:spcPts val="0"/>
                        </a:spcAft>
                        <a:buNone/>
                      </a:pPr>
                      <a:r>
                        <a:rPr lang="en"/>
                        <a:t>53.62%</a:t>
                      </a:r>
                      <a:endParaRPr/>
                    </a:p>
                  </a:txBody>
                  <a:tcPr marT="91425" marB="91425" marR="28575" marL="28575" anchor="b">
                    <a:solidFill>
                      <a:srgbClr val="E67C73"/>
                    </a:solidFill>
                  </a:tcPr>
                </a:tc>
                <a:tc>
                  <a:txBody>
                    <a:bodyPr/>
                    <a:lstStyle/>
                    <a:p>
                      <a:pPr indent="0" lvl="0" marL="0" rtl="0" algn="ctr">
                        <a:lnSpc>
                          <a:spcPct val="115000"/>
                        </a:lnSpc>
                        <a:spcBef>
                          <a:spcPts val="0"/>
                        </a:spcBef>
                        <a:spcAft>
                          <a:spcPts val="0"/>
                        </a:spcAft>
                        <a:buNone/>
                      </a:pPr>
                      <a:r>
                        <a:rPr lang="en"/>
                        <a:t>2182036</a:t>
                      </a:r>
                      <a:endParaRPr/>
                    </a:p>
                  </a:txBody>
                  <a:tcPr marT="91425" marB="91425" marR="28575" marL="28575" anchor="b">
                    <a:solidFill>
                      <a:srgbClr val="E67C73"/>
                    </a:solidFill>
                  </a:tcPr>
                </a:tc>
              </a:tr>
              <a:tr h="508200">
                <a:tc>
                  <a:txBody>
                    <a:bodyPr/>
                    <a:lstStyle/>
                    <a:p>
                      <a:pPr indent="0" lvl="0" marL="0" rtl="0" algn="ctr">
                        <a:lnSpc>
                          <a:spcPct val="115000"/>
                        </a:lnSpc>
                        <a:spcBef>
                          <a:spcPts val="0"/>
                        </a:spcBef>
                        <a:spcAft>
                          <a:spcPts val="0"/>
                        </a:spcAft>
                        <a:buNone/>
                      </a:pPr>
                      <a:r>
                        <a:rPr lang="en"/>
                        <a:t>320x50</a:t>
                      </a:r>
                      <a:endParaRPr/>
                    </a:p>
                  </a:txBody>
                  <a:tcPr marT="91425" marB="91425" marR="28575" marL="28575" anchor="b">
                    <a:lnR cap="flat" cmpd="sng" w="9525">
                      <a:solidFill>
                        <a:srgbClr val="FFFFFF"/>
                      </a:solidFill>
                      <a:prstDash val="solid"/>
                      <a:round/>
                      <a:headEnd len="sm" w="sm" type="none"/>
                      <a:tailEnd len="sm" w="sm" type="none"/>
                    </a:lnR>
                    <a:lnB cap="flat" cmpd="sng" w="28575">
                      <a:solidFill>
                        <a:srgbClr val="000000"/>
                      </a:solidFill>
                      <a:prstDash val="solid"/>
                      <a:round/>
                      <a:headEnd len="sm" w="sm" type="none"/>
                      <a:tailEnd len="sm" w="sm" type="none"/>
                    </a:lnB>
                    <a:solidFill>
                      <a:srgbClr val="EFF1F2"/>
                    </a:solidFill>
                  </a:tcPr>
                </a:tc>
                <a:tc>
                  <a:txBody>
                    <a:bodyPr/>
                    <a:lstStyle/>
                    <a:p>
                      <a:pPr indent="0" lvl="0" marL="0" rtl="0" algn="ctr">
                        <a:lnSpc>
                          <a:spcPct val="115000"/>
                        </a:lnSpc>
                        <a:spcBef>
                          <a:spcPts val="0"/>
                        </a:spcBef>
                        <a:spcAft>
                          <a:spcPts val="0"/>
                        </a:spcAft>
                        <a:buNone/>
                      </a:pPr>
                      <a:r>
                        <a:rPr lang="en"/>
                        <a:t>0.032%</a:t>
                      </a:r>
                      <a:endParaRPr/>
                    </a:p>
                  </a:txBody>
                  <a:tcPr marT="91425" marB="91425" marR="28575" marL="28575" anchor="b">
                    <a:lnL cap="flat" cmpd="sng" w="9525">
                      <a:solidFill>
                        <a:srgbClr val="FFFFFF"/>
                      </a:solidFill>
                      <a:prstDash val="solid"/>
                      <a:round/>
                      <a:headEnd len="sm" w="sm" type="none"/>
                      <a:tailEnd len="sm" w="sm" type="none"/>
                    </a:lnL>
                    <a:lnB cap="flat" cmpd="sng" w="28575">
                      <a:solidFill>
                        <a:srgbClr val="000000"/>
                      </a:solidFill>
                      <a:prstDash val="solid"/>
                      <a:round/>
                      <a:headEnd len="sm" w="sm" type="none"/>
                      <a:tailEnd len="sm" w="sm" type="none"/>
                    </a:lnB>
                    <a:solidFill>
                      <a:srgbClr val="57BB8A"/>
                    </a:solidFill>
                  </a:tcPr>
                </a:tc>
                <a:tc>
                  <a:txBody>
                    <a:bodyPr/>
                    <a:lstStyle/>
                    <a:p>
                      <a:pPr indent="0" lvl="0" marL="0" rtl="0" algn="ctr">
                        <a:lnSpc>
                          <a:spcPct val="115000"/>
                        </a:lnSpc>
                        <a:spcBef>
                          <a:spcPts val="0"/>
                        </a:spcBef>
                        <a:spcAft>
                          <a:spcPts val="0"/>
                        </a:spcAft>
                        <a:buNone/>
                      </a:pPr>
                      <a:r>
                        <a:rPr lang="en"/>
                        <a:t>54.68%</a:t>
                      </a:r>
                      <a:endParaRPr/>
                    </a:p>
                  </a:txBody>
                  <a:tcPr marT="91425" marB="91425" marR="28575" marL="28575" anchor="b">
                    <a:lnB cap="flat" cmpd="sng" w="28575">
                      <a:solidFill>
                        <a:srgbClr val="000000"/>
                      </a:solidFill>
                      <a:prstDash val="solid"/>
                      <a:round/>
                      <a:headEnd len="sm" w="sm" type="none"/>
                      <a:tailEnd len="sm" w="sm" type="none"/>
                    </a:lnB>
                    <a:solidFill>
                      <a:srgbClr val="57BB8A"/>
                    </a:solidFill>
                  </a:tcPr>
                </a:tc>
                <a:tc>
                  <a:txBody>
                    <a:bodyPr/>
                    <a:lstStyle/>
                    <a:p>
                      <a:pPr indent="0" lvl="0" marL="0" rtl="0" algn="ctr">
                        <a:lnSpc>
                          <a:spcPct val="115000"/>
                        </a:lnSpc>
                        <a:spcBef>
                          <a:spcPts val="0"/>
                        </a:spcBef>
                        <a:spcAft>
                          <a:spcPts val="0"/>
                        </a:spcAft>
                        <a:buNone/>
                      </a:pPr>
                      <a:r>
                        <a:rPr lang="en"/>
                        <a:t>20342415</a:t>
                      </a:r>
                      <a:endParaRPr/>
                    </a:p>
                  </a:txBody>
                  <a:tcPr marT="91425" marB="91425" marR="28575" marL="28575" anchor="b">
                    <a:lnB cap="flat" cmpd="sng" w="28575">
                      <a:solidFill>
                        <a:srgbClr val="000000"/>
                      </a:solidFill>
                      <a:prstDash val="solid"/>
                      <a:round/>
                      <a:headEnd len="sm" w="sm" type="none"/>
                      <a:tailEnd len="sm" w="sm" type="none"/>
                    </a:lnB>
                    <a:solidFill>
                      <a:srgbClr val="57BB8A"/>
                    </a:solidFill>
                  </a:tcPr>
                </a:tc>
              </a:tr>
              <a:tr h="552525">
                <a:tc>
                  <a:txBody>
                    <a:bodyPr/>
                    <a:lstStyle/>
                    <a:p>
                      <a:pPr indent="0" lvl="0" marL="0" rtl="0" algn="ctr">
                        <a:lnSpc>
                          <a:spcPct val="115000"/>
                        </a:lnSpc>
                        <a:spcBef>
                          <a:spcPts val="0"/>
                        </a:spcBef>
                        <a:spcAft>
                          <a:spcPts val="0"/>
                        </a:spcAft>
                        <a:buNone/>
                      </a:pPr>
                      <a:r>
                        <a:rPr b="1" lang="en" sz="1100"/>
                        <a:t>Grand Total</a:t>
                      </a:r>
                      <a:endParaRPr b="1" sz="1100"/>
                    </a:p>
                  </a:txBody>
                  <a:tcPr marT="91425" marB="91425" marR="28575" marL="28575" anchor="b">
                    <a:lnT cap="flat" cmpd="sng" w="28575">
                      <a:solidFill>
                        <a:srgbClr val="000000"/>
                      </a:solidFill>
                      <a:prstDash val="solid"/>
                      <a:round/>
                      <a:headEnd len="sm" w="sm" type="none"/>
                      <a:tailEnd len="sm" w="sm" type="none"/>
                    </a:lnT>
                    <a:solidFill>
                      <a:srgbClr val="CDD4D6"/>
                    </a:solidFill>
                  </a:tcPr>
                </a:tc>
                <a:tc>
                  <a:txBody>
                    <a:bodyPr/>
                    <a:lstStyle/>
                    <a:p>
                      <a:pPr indent="0" lvl="0" marL="0" rtl="0" algn="ctr">
                        <a:lnSpc>
                          <a:spcPct val="115000"/>
                        </a:lnSpc>
                        <a:spcBef>
                          <a:spcPts val="0"/>
                        </a:spcBef>
                        <a:spcAft>
                          <a:spcPts val="0"/>
                        </a:spcAft>
                        <a:buNone/>
                      </a:pPr>
                      <a:r>
                        <a:rPr b="1" lang="en" sz="1100"/>
                        <a:t>0.030%</a:t>
                      </a:r>
                      <a:endParaRPr b="1" sz="1100"/>
                    </a:p>
                  </a:txBody>
                  <a:tcPr marT="91425" marB="91425" marR="28575" marL="28575" anchor="b">
                    <a:lnT cap="flat" cmpd="sng" w="28575">
                      <a:solidFill>
                        <a:srgbClr val="000000"/>
                      </a:solidFill>
                      <a:prstDash val="solid"/>
                      <a:round/>
                      <a:headEnd len="sm" w="sm" type="none"/>
                      <a:tailEnd len="sm" w="sm" type="none"/>
                    </a:lnT>
                    <a:solidFill>
                      <a:srgbClr val="CDD4D6"/>
                    </a:solidFill>
                  </a:tcPr>
                </a:tc>
                <a:tc>
                  <a:txBody>
                    <a:bodyPr/>
                    <a:lstStyle/>
                    <a:p>
                      <a:pPr indent="0" lvl="0" marL="0" rtl="0" algn="ctr">
                        <a:lnSpc>
                          <a:spcPct val="115000"/>
                        </a:lnSpc>
                        <a:spcBef>
                          <a:spcPts val="0"/>
                        </a:spcBef>
                        <a:spcAft>
                          <a:spcPts val="0"/>
                        </a:spcAft>
                        <a:buNone/>
                      </a:pPr>
                      <a:r>
                        <a:rPr b="1" lang="en" sz="1100"/>
                        <a:t>54.56%</a:t>
                      </a:r>
                      <a:endParaRPr b="1" sz="1100"/>
                    </a:p>
                  </a:txBody>
                  <a:tcPr marT="91425" marB="91425" marR="28575" marL="28575" anchor="b">
                    <a:lnT cap="flat" cmpd="sng" w="28575">
                      <a:solidFill>
                        <a:srgbClr val="000000"/>
                      </a:solidFill>
                      <a:prstDash val="solid"/>
                      <a:round/>
                      <a:headEnd len="sm" w="sm" type="none"/>
                      <a:tailEnd len="sm" w="sm" type="none"/>
                    </a:lnT>
                    <a:solidFill>
                      <a:srgbClr val="CDD4D6"/>
                    </a:solidFill>
                  </a:tcPr>
                </a:tc>
                <a:tc>
                  <a:txBody>
                    <a:bodyPr/>
                    <a:lstStyle/>
                    <a:p>
                      <a:pPr indent="0" lvl="0" marL="0" rtl="0" algn="ctr">
                        <a:lnSpc>
                          <a:spcPct val="115000"/>
                        </a:lnSpc>
                        <a:spcBef>
                          <a:spcPts val="0"/>
                        </a:spcBef>
                        <a:spcAft>
                          <a:spcPts val="0"/>
                        </a:spcAft>
                        <a:buNone/>
                      </a:pPr>
                      <a:r>
                        <a:rPr b="1" lang="en" sz="1100"/>
                        <a:t>41990774</a:t>
                      </a:r>
                      <a:endParaRPr b="1" sz="1100"/>
                    </a:p>
                  </a:txBody>
                  <a:tcPr marT="91425" marB="91425" marR="28575" marL="28575" anchor="b">
                    <a:lnT cap="flat" cmpd="sng" w="28575">
                      <a:solidFill>
                        <a:srgbClr val="000000"/>
                      </a:solidFill>
                      <a:prstDash val="solid"/>
                      <a:round/>
                      <a:headEnd len="sm" w="sm" type="none"/>
                      <a:tailEnd len="sm" w="sm" type="none"/>
                    </a:lnT>
                    <a:solidFill>
                      <a:srgbClr val="CDD4D6"/>
                    </a:solid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4"/>
          <p:cNvSpPr txBox="1"/>
          <p:nvPr/>
        </p:nvSpPr>
        <p:spPr>
          <a:xfrm>
            <a:off x="114425" y="1557750"/>
            <a:ext cx="1012200" cy="2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accent1"/>
              </a:solidFill>
              <a:latin typeface="Lato"/>
              <a:ea typeface="Lato"/>
              <a:cs typeface="Lato"/>
              <a:sym typeface="Lato"/>
            </a:endParaRPr>
          </a:p>
        </p:txBody>
      </p:sp>
      <p:sp>
        <p:nvSpPr>
          <p:cNvPr id="362" name="Google Shape;362;p44"/>
          <p:cNvSpPr txBox="1"/>
          <p:nvPr/>
        </p:nvSpPr>
        <p:spPr>
          <a:xfrm>
            <a:off x="5625" y="-44350"/>
            <a:ext cx="5425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700"/>
          </a:p>
        </p:txBody>
      </p:sp>
      <p:pic>
        <p:nvPicPr>
          <p:cNvPr id="363" name="Google Shape;363;p44" title="Chart"/>
          <p:cNvPicPr preferRelativeResize="0"/>
          <p:nvPr/>
        </p:nvPicPr>
        <p:blipFill>
          <a:blip r:embed="rId3">
            <a:alphaModFix/>
          </a:blip>
          <a:stretch>
            <a:fillRect/>
          </a:stretch>
        </p:blipFill>
        <p:spPr>
          <a:xfrm>
            <a:off x="114425" y="494450"/>
            <a:ext cx="4128475" cy="3844549"/>
          </a:xfrm>
          <a:prstGeom prst="rect">
            <a:avLst/>
          </a:prstGeom>
          <a:noFill/>
          <a:ln>
            <a:noFill/>
          </a:ln>
        </p:spPr>
      </p:pic>
      <p:pic>
        <p:nvPicPr>
          <p:cNvPr id="364" name="Google Shape;364;p44" title="Chart"/>
          <p:cNvPicPr preferRelativeResize="0"/>
          <p:nvPr/>
        </p:nvPicPr>
        <p:blipFill>
          <a:blip r:embed="rId4">
            <a:alphaModFix/>
          </a:blip>
          <a:stretch>
            <a:fillRect/>
          </a:stretch>
        </p:blipFill>
        <p:spPr>
          <a:xfrm>
            <a:off x="4480225" y="471425"/>
            <a:ext cx="4177925" cy="3890601"/>
          </a:xfrm>
          <a:prstGeom prst="rect">
            <a:avLst/>
          </a:prstGeom>
          <a:noFill/>
          <a:ln>
            <a:noFill/>
          </a:ln>
        </p:spPr>
      </p:pic>
      <p:sp>
        <p:nvSpPr>
          <p:cNvPr id="365" name="Google Shape;365;p44"/>
          <p:cNvSpPr txBox="1"/>
          <p:nvPr/>
        </p:nvSpPr>
        <p:spPr>
          <a:xfrm>
            <a:off x="72700" y="4299125"/>
            <a:ext cx="4641900" cy="6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600"/>
              </a:spcAft>
              <a:buNone/>
            </a:pPr>
            <a:r>
              <a:rPr lang="en" sz="1200"/>
              <a:t>Best Performer: </a:t>
            </a:r>
            <a:r>
              <a:rPr b="1" lang="en" sz="1200"/>
              <a:t>Subscribe Today - 10% Discount</a:t>
            </a:r>
            <a:br>
              <a:rPr lang="en" sz="1200"/>
            </a:br>
            <a:r>
              <a:rPr lang="en" sz="1200"/>
              <a:t>Top 3 Locations:</a:t>
            </a:r>
            <a:r>
              <a:rPr b="1" lang="en" sz="1200"/>
              <a:t>Chicago, IL; Los Angeles, CA; New York, NY</a:t>
            </a:r>
            <a:endParaRPr b="1" sz="1200"/>
          </a:p>
        </p:txBody>
      </p:sp>
      <p:sp>
        <p:nvSpPr>
          <p:cNvPr id="366" name="Google Shape;366;p44"/>
          <p:cNvSpPr txBox="1"/>
          <p:nvPr/>
        </p:nvSpPr>
        <p:spPr>
          <a:xfrm>
            <a:off x="4529425" y="4299125"/>
            <a:ext cx="4713600" cy="6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600"/>
              </a:spcAft>
              <a:buNone/>
            </a:pPr>
            <a:r>
              <a:rPr lang="en" sz="1200"/>
              <a:t>Best Performer: </a:t>
            </a:r>
            <a:r>
              <a:rPr b="1" lang="en" sz="1200"/>
              <a:t>10% Discount - Ends 6/1</a:t>
            </a:r>
            <a:br>
              <a:rPr lang="en" sz="1200"/>
            </a:br>
            <a:r>
              <a:rPr lang="en" sz="1200"/>
              <a:t>Top 3 Locations: </a:t>
            </a:r>
            <a:r>
              <a:rPr b="1" lang="en" sz="1200"/>
              <a:t>Chicago, IL; San </a:t>
            </a:r>
            <a:r>
              <a:rPr b="1" lang="en" sz="1200"/>
              <a:t>Francisco</a:t>
            </a:r>
            <a:r>
              <a:rPr b="1" lang="en" sz="1200"/>
              <a:t>, CA; New York, NY</a:t>
            </a:r>
            <a:endParaRPr b="1"/>
          </a:p>
        </p:txBody>
      </p:sp>
      <p:sp>
        <p:nvSpPr>
          <p:cNvPr id="367" name="Google Shape;367;p44"/>
          <p:cNvSpPr txBox="1"/>
          <p:nvPr/>
        </p:nvSpPr>
        <p:spPr>
          <a:xfrm>
            <a:off x="0" y="0"/>
            <a:ext cx="40908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chemeClr val="dk2"/>
                </a:solidFill>
                <a:latin typeface="Raleway"/>
                <a:ea typeface="Raleway"/>
                <a:cs typeface="Raleway"/>
                <a:sym typeface="Raleway"/>
              </a:rPr>
              <a:t>Location &amp; Messaging</a:t>
            </a:r>
            <a:endParaRPr sz="7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71" name="Shape 371"/>
        <p:cNvGrpSpPr/>
        <p:nvPr/>
      </p:nvGrpSpPr>
      <p:grpSpPr>
        <a:xfrm>
          <a:off x="0" y="0"/>
          <a:ext cx="0" cy="0"/>
          <a:chOff x="0" y="0"/>
          <a:chExt cx="0" cy="0"/>
        </a:xfrm>
      </p:grpSpPr>
      <p:sp>
        <p:nvSpPr>
          <p:cNvPr id="372" name="Google Shape;372;p4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Audience Goals</a:t>
            </a:r>
            <a:endParaRPr/>
          </a:p>
        </p:txBody>
      </p:sp>
      <p:sp>
        <p:nvSpPr>
          <p:cNvPr id="373" name="Google Shape;373;p45"/>
          <p:cNvSpPr txBox="1"/>
          <p:nvPr/>
        </p:nvSpPr>
        <p:spPr>
          <a:xfrm>
            <a:off x="729450" y="4282525"/>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ato"/>
                <a:ea typeface="Lato"/>
                <a:cs typeface="Lato"/>
                <a:sym typeface="Lato"/>
              </a:rPr>
              <a:t>Nicole Pastor</a:t>
            </a:r>
            <a:r>
              <a:rPr lang="en" sz="1300">
                <a:solidFill>
                  <a:schemeClr val="lt1"/>
                </a:solidFill>
                <a:latin typeface="Lato"/>
                <a:ea typeface="Lato"/>
                <a:cs typeface="Lato"/>
                <a:sym typeface="Lato"/>
              </a:rPr>
              <a:t>- Audience  Analyst </a:t>
            </a:r>
            <a:endParaRPr sz="1300">
              <a:solidFill>
                <a:schemeClr val="lt1"/>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6"/>
          <p:cNvSpPr txBox="1"/>
          <p:nvPr>
            <p:ph type="title"/>
          </p:nvPr>
        </p:nvSpPr>
        <p:spPr>
          <a:xfrm>
            <a:off x="727650" y="5575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79" name="Google Shape;379;p46"/>
          <p:cNvGraphicFramePr/>
          <p:nvPr/>
        </p:nvGraphicFramePr>
        <p:xfrm>
          <a:off x="866775" y="1467100"/>
          <a:ext cx="3000000" cy="3000000"/>
        </p:xfrm>
        <a:graphic>
          <a:graphicData uri="http://schemas.openxmlformats.org/drawingml/2006/table">
            <a:tbl>
              <a:tblPr>
                <a:noFill/>
                <a:tableStyleId>{B7702E60-EBFC-43B5-9699-BF0D7E76EB43}</a:tableStyleId>
              </a:tblPr>
              <a:tblGrid>
                <a:gridCol w="5048250"/>
                <a:gridCol w="2362200"/>
              </a:tblGrid>
              <a:tr h="276225">
                <a:tc>
                  <a:txBody>
                    <a:bodyPr/>
                    <a:lstStyle/>
                    <a:p>
                      <a:pPr indent="0" lvl="0" marL="0" rtl="0" algn="l">
                        <a:lnSpc>
                          <a:spcPct val="115000"/>
                        </a:lnSpc>
                        <a:spcBef>
                          <a:spcPts val="0"/>
                        </a:spcBef>
                        <a:spcAft>
                          <a:spcPts val="0"/>
                        </a:spcAft>
                        <a:buNone/>
                      </a:pPr>
                      <a:r>
                        <a:rPr b="1" lang="en" sz="1500">
                          <a:latin typeface="Times New Roman"/>
                          <a:ea typeface="Times New Roman"/>
                          <a:cs typeface="Times New Roman"/>
                          <a:sym typeface="Times New Roman"/>
                        </a:rPr>
                        <a:t>Audience Segment</a:t>
                      </a:r>
                      <a:endParaRPr b="1" sz="15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solidFill>
                      <a:srgbClr val="A4C2F4"/>
                    </a:solidFill>
                  </a:tcPr>
                </a:tc>
                <a:tc>
                  <a:txBody>
                    <a:bodyPr/>
                    <a:lstStyle/>
                    <a:p>
                      <a:pPr indent="0" lvl="0" marL="0" rtl="0" algn="l">
                        <a:lnSpc>
                          <a:spcPct val="115000"/>
                        </a:lnSpc>
                        <a:spcBef>
                          <a:spcPts val="0"/>
                        </a:spcBef>
                        <a:spcAft>
                          <a:spcPts val="0"/>
                        </a:spcAft>
                        <a:buNone/>
                      </a:pPr>
                      <a:r>
                        <a:rPr b="1" lang="en" sz="1500">
                          <a:latin typeface="Times New Roman"/>
                          <a:ea typeface="Times New Roman"/>
                          <a:cs typeface="Times New Roman"/>
                          <a:sym typeface="Times New Roman"/>
                        </a:rPr>
                        <a:t>CPC</a:t>
                      </a:r>
                      <a:endParaRPr b="1" sz="15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solidFill>
                      <a:srgbClr val="A4C2F4"/>
                    </a:solidFill>
                  </a:tcPr>
                </a:tc>
              </a:tr>
              <a:tr h="219075">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Lotame &gt; Home &amp; Family &gt; School &amp; Education</a:t>
                      </a:r>
                      <a:endParaRPr sz="12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$0.00</a:t>
                      </a:r>
                      <a:endParaRPr sz="12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r>
              <a:tr h="219075">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Lotame &gt; News &amp; Politics</a:t>
                      </a:r>
                      <a:endParaRPr sz="12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$0.00</a:t>
                      </a:r>
                      <a:endParaRPr sz="12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r>
              <a:tr h="219075">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Lotame &gt; Online Shoppers</a:t>
                      </a:r>
                      <a:endParaRPr sz="12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$0.00</a:t>
                      </a:r>
                      <a:endParaRPr sz="12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r>
              <a:tr h="219075">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Lotame &gt; Personal Finance &gt; Stocks</a:t>
                      </a:r>
                      <a:endParaRPr sz="12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$0.00</a:t>
                      </a:r>
                      <a:endParaRPr sz="12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r>
              <a:tr h="219075">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Lotame &gt; Social Media &gt; Online Dating</a:t>
                      </a:r>
                      <a:endParaRPr sz="12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$0.00</a:t>
                      </a:r>
                      <a:endParaRPr sz="12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r>
              <a:tr h="219075">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Lotame &gt; Style, Fashion &amp; Clothing &gt; Women's Clothing Shoppers</a:t>
                      </a:r>
                      <a:endParaRPr sz="12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$0.00</a:t>
                      </a:r>
                      <a:endParaRPr sz="12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r>
              <a:tr h="219075">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Lotame &gt; Style, Fashion &amp; Clothing &gt; Men's Clothing Shoppers</a:t>
                      </a:r>
                      <a:endParaRPr sz="12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$0.00</a:t>
                      </a:r>
                      <a:endParaRPr sz="12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r>
              <a:tr h="219075">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Lotame &gt; Technology &gt; Computers &amp; Software</a:t>
                      </a:r>
                      <a:endParaRPr sz="12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$0.00</a:t>
                      </a:r>
                      <a:endParaRPr sz="12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r>
              <a:tr h="219075">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Lotame &gt; Technology</a:t>
                      </a:r>
                      <a:endParaRPr sz="12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$0.00</a:t>
                      </a:r>
                      <a:endParaRPr sz="12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r>
              <a:tr h="219075">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Lotame &gt; Travel &gt; Cruise Travel</a:t>
                      </a:r>
                      <a:endParaRPr sz="12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$0.00</a:t>
                      </a:r>
                      <a:endParaRPr sz="12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56" name="Shape 156"/>
        <p:cNvGrpSpPr/>
        <p:nvPr/>
      </p:nvGrpSpPr>
      <p:grpSpPr>
        <a:xfrm>
          <a:off x="0" y="0"/>
          <a:ext cx="0" cy="0"/>
          <a:chOff x="0" y="0"/>
          <a:chExt cx="0" cy="0"/>
        </a:xfrm>
      </p:grpSpPr>
      <p:sp>
        <p:nvSpPr>
          <p:cNvPr id="157" name="Google Shape;157;p20"/>
          <p:cNvSpPr txBox="1"/>
          <p:nvPr>
            <p:ph type="title"/>
          </p:nvPr>
        </p:nvSpPr>
        <p:spPr>
          <a:xfrm>
            <a:off x="729450" y="1322450"/>
            <a:ext cx="28599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158" name="Google Shape;158;p20"/>
          <p:cNvSpPr txBox="1"/>
          <p:nvPr>
            <p:ph idx="4294967295" type="subTitle"/>
          </p:nvPr>
        </p:nvSpPr>
        <p:spPr>
          <a:xfrm>
            <a:off x="4510475" y="1105652"/>
            <a:ext cx="4080000" cy="3252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u="sng">
                <a:solidFill>
                  <a:srgbClr val="FFFFFF"/>
                </a:solidFill>
                <a:hlinkClick>
                  <a:extLst>
                    <a:ext uri="{A12FA001-AC4F-418D-AE19-62706E023703}">
                      <ahyp:hlinkClr val="tx"/>
                    </a:ext>
                  </a:extLst>
                </a:hlinkClick>
              </a:rPr>
              <a:t>T</a:t>
            </a:r>
            <a:r>
              <a:rPr lang="en" sz="1600" u="sng">
                <a:solidFill>
                  <a:srgbClr val="FFFFFF"/>
                </a:solidFill>
              </a:rPr>
              <a:t>ask</a:t>
            </a:r>
            <a:endParaRPr sz="1600" u="sng">
              <a:solidFill>
                <a:srgbClr val="FFFFFF"/>
              </a:solidFill>
            </a:endParaRPr>
          </a:p>
          <a:p>
            <a:pPr indent="0" lvl="0" marL="0" rtl="0" algn="l">
              <a:lnSpc>
                <a:spcPct val="115000"/>
              </a:lnSpc>
              <a:spcBef>
                <a:spcPts val="1600"/>
              </a:spcBef>
              <a:spcAft>
                <a:spcPts val="0"/>
              </a:spcAft>
              <a:buNone/>
            </a:pPr>
            <a:r>
              <a:rPr lang="en" sz="1600" u="sng">
                <a:solidFill>
                  <a:srgbClr val="FFFFFF"/>
                </a:solidFill>
              </a:rPr>
              <a:t>Location Strategy</a:t>
            </a:r>
            <a:endParaRPr sz="1600" u="sng">
              <a:solidFill>
                <a:srgbClr val="FFFFFF"/>
              </a:solidFill>
            </a:endParaRPr>
          </a:p>
          <a:p>
            <a:pPr indent="0" lvl="0" marL="0" rtl="0" algn="l">
              <a:lnSpc>
                <a:spcPct val="115000"/>
              </a:lnSpc>
              <a:spcBef>
                <a:spcPts val="1600"/>
              </a:spcBef>
              <a:spcAft>
                <a:spcPts val="0"/>
              </a:spcAft>
              <a:buNone/>
            </a:pPr>
            <a:r>
              <a:rPr lang="en" sz="1600" u="sng">
                <a:solidFill>
                  <a:srgbClr val="FFFFFF"/>
                </a:solidFill>
              </a:rPr>
              <a:t>Inventory &amp; Viewability</a:t>
            </a:r>
            <a:endParaRPr sz="1600" u="sng">
              <a:solidFill>
                <a:srgbClr val="FFFFFF"/>
              </a:solidFill>
            </a:endParaRPr>
          </a:p>
          <a:p>
            <a:pPr indent="0" lvl="0" marL="0" rtl="0" algn="l">
              <a:lnSpc>
                <a:spcPct val="115000"/>
              </a:lnSpc>
              <a:spcBef>
                <a:spcPts val="1600"/>
              </a:spcBef>
              <a:spcAft>
                <a:spcPts val="0"/>
              </a:spcAft>
              <a:buNone/>
            </a:pPr>
            <a:r>
              <a:rPr lang="en" sz="1600" u="sng">
                <a:solidFill>
                  <a:srgbClr val="FFFFFF"/>
                </a:solidFill>
              </a:rPr>
              <a:t>Creative Strategy</a:t>
            </a:r>
            <a:endParaRPr sz="1600" u="sng">
              <a:solidFill>
                <a:srgbClr val="FFFFFF"/>
              </a:solidFill>
            </a:endParaRPr>
          </a:p>
          <a:p>
            <a:pPr indent="0" lvl="0" marL="0" rtl="0" algn="l">
              <a:lnSpc>
                <a:spcPct val="115000"/>
              </a:lnSpc>
              <a:spcBef>
                <a:spcPts val="1600"/>
              </a:spcBef>
              <a:spcAft>
                <a:spcPts val="0"/>
              </a:spcAft>
              <a:buNone/>
            </a:pPr>
            <a:r>
              <a:rPr lang="en" sz="1600" u="sng">
                <a:solidFill>
                  <a:srgbClr val="FFFFFF"/>
                </a:solidFill>
              </a:rPr>
              <a:t>Audience</a:t>
            </a:r>
            <a:endParaRPr sz="1600" u="sng">
              <a:solidFill>
                <a:srgbClr val="FFFFFF"/>
              </a:solidFill>
            </a:endParaRPr>
          </a:p>
          <a:p>
            <a:pPr indent="0" lvl="0" marL="0" rtl="0" algn="l">
              <a:lnSpc>
                <a:spcPct val="115000"/>
              </a:lnSpc>
              <a:spcBef>
                <a:spcPts val="1600"/>
              </a:spcBef>
              <a:spcAft>
                <a:spcPts val="0"/>
              </a:spcAft>
              <a:buNone/>
            </a:pPr>
            <a:r>
              <a:rPr lang="en" sz="1600" u="sng">
                <a:solidFill>
                  <a:srgbClr val="FFFFFF"/>
                </a:solidFill>
              </a:rPr>
              <a:t>Recommendations</a:t>
            </a:r>
            <a:endParaRPr sz="1600" u="sng">
              <a:solidFill>
                <a:srgbClr val="FFFFFF"/>
              </a:solidFill>
            </a:endParaRPr>
          </a:p>
          <a:p>
            <a:pPr indent="0" lvl="0" marL="0" rtl="0" algn="l">
              <a:lnSpc>
                <a:spcPct val="115000"/>
              </a:lnSpc>
              <a:spcBef>
                <a:spcPts val="1600"/>
              </a:spcBef>
              <a:spcAft>
                <a:spcPts val="0"/>
              </a:spcAft>
              <a:buNone/>
            </a:pPr>
            <a:r>
              <a:t/>
            </a:r>
            <a:endParaRPr sz="1600">
              <a:solidFill>
                <a:srgbClr val="FFFFFF"/>
              </a:solidFill>
            </a:endParaRPr>
          </a:p>
          <a:p>
            <a:pPr indent="0" lvl="0" marL="0" rtl="0" algn="l">
              <a:lnSpc>
                <a:spcPct val="115000"/>
              </a:lnSpc>
              <a:spcBef>
                <a:spcPts val="1600"/>
              </a:spcBef>
              <a:spcAft>
                <a:spcPts val="0"/>
              </a:spcAft>
              <a:buNone/>
            </a:pPr>
            <a:r>
              <a:t/>
            </a:r>
            <a:endParaRPr sz="1600">
              <a:solidFill>
                <a:srgbClr val="FFFFFF"/>
              </a:solidFill>
            </a:endParaRPr>
          </a:p>
          <a:p>
            <a:pPr indent="0" lvl="0" marL="0" rtl="0" algn="l">
              <a:spcBef>
                <a:spcPts val="1600"/>
              </a:spcBef>
              <a:spcAft>
                <a:spcPts val="1600"/>
              </a:spcAft>
              <a:buNone/>
            </a:pPr>
            <a:r>
              <a:t/>
            </a: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7"/>
          <p:cNvSpPr txBox="1"/>
          <p:nvPr>
            <p:ph type="title"/>
          </p:nvPr>
        </p:nvSpPr>
        <p:spPr>
          <a:xfrm>
            <a:off x="729450" y="5882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85" name="Google Shape;385;p47"/>
          <p:cNvGraphicFramePr/>
          <p:nvPr/>
        </p:nvGraphicFramePr>
        <p:xfrm>
          <a:off x="704850" y="1482500"/>
          <a:ext cx="3000000" cy="3000000"/>
        </p:xfrm>
        <a:graphic>
          <a:graphicData uri="http://schemas.openxmlformats.org/drawingml/2006/table">
            <a:tbl>
              <a:tblPr>
                <a:noFill/>
                <a:tableStyleId>{B7702E60-EBFC-43B5-9699-BF0D7E76EB43}</a:tableStyleId>
              </a:tblPr>
              <a:tblGrid>
                <a:gridCol w="5295900"/>
                <a:gridCol w="2438400"/>
              </a:tblGrid>
              <a:tr h="276225">
                <a:tc>
                  <a:txBody>
                    <a:bodyPr/>
                    <a:lstStyle/>
                    <a:p>
                      <a:pPr indent="0" lvl="0" marL="0" rtl="0" algn="l">
                        <a:lnSpc>
                          <a:spcPct val="115000"/>
                        </a:lnSpc>
                        <a:spcBef>
                          <a:spcPts val="0"/>
                        </a:spcBef>
                        <a:spcAft>
                          <a:spcPts val="0"/>
                        </a:spcAft>
                        <a:buNone/>
                      </a:pPr>
                      <a:r>
                        <a:rPr b="1" lang="en" sz="1500">
                          <a:latin typeface="Times New Roman"/>
                          <a:ea typeface="Times New Roman"/>
                          <a:cs typeface="Times New Roman"/>
                          <a:sym typeface="Times New Roman"/>
                        </a:rPr>
                        <a:t>Audience Segment</a:t>
                      </a:r>
                      <a:endParaRPr b="1" sz="15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solidFill>
                      <a:srgbClr val="A4C2F4"/>
                    </a:solidFill>
                  </a:tcPr>
                </a:tc>
                <a:tc>
                  <a:txBody>
                    <a:bodyPr/>
                    <a:lstStyle/>
                    <a:p>
                      <a:pPr indent="0" lvl="0" marL="0" rtl="0" algn="l">
                        <a:lnSpc>
                          <a:spcPct val="115000"/>
                        </a:lnSpc>
                        <a:spcBef>
                          <a:spcPts val="0"/>
                        </a:spcBef>
                        <a:spcAft>
                          <a:spcPts val="0"/>
                        </a:spcAft>
                        <a:buNone/>
                      </a:pPr>
                      <a:r>
                        <a:rPr b="1" lang="en" sz="1500">
                          <a:latin typeface="Times New Roman"/>
                          <a:ea typeface="Times New Roman"/>
                          <a:cs typeface="Times New Roman"/>
                          <a:sym typeface="Times New Roman"/>
                        </a:rPr>
                        <a:t>CVR</a:t>
                      </a:r>
                      <a:endParaRPr b="1" sz="15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solidFill>
                      <a:srgbClr val="A4C2F4"/>
                    </a:solidFill>
                  </a:tcPr>
                </a:tc>
              </a:tr>
              <a:tr h="219075">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US » Reach » Sociodemographic » Education Level » High School Diploma</a:t>
                      </a:r>
                      <a:endParaRPr sz="12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160%</a:t>
                      </a:r>
                      <a:endParaRPr sz="12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r>
              <a:tr h="219075">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US Financial &gt; Estimated Disposable Income (Financial) &gt; $0 - $99,999</a:t>
                      </a:r>
                      <a:endParaRPr sz="12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52.50%</a:t>
                      </a:r>
                      <a:endParaRPr sz="12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r>
              <a:tr h="219075">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Online Behavior&gt;United States&gt;The Changing Consumer&gt;Video Conferencing</a:t>
                      </a:r>
                      <a:endParaRPr sz="12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50.00%</a:t>
                      </a:r>
                      <a:endParaRPr sz="12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r>
              <a:tr h="219075">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US &gt; Reach &gt; Propensity Models &gt; Online &gt; Lawn and Garden</a:t>
                      </a:r>
                      <a:endParaRPr sz="12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50.00%</a:t>
                      </a:r>
                      <a:endParaRPr sz="12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r>
              <a:tr h="219075">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US &gt;Specialty Shopper Audience</a:t>
                      </a:r>
                      <a:endParaRPr sz="12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50.00%</a:t>
                      </a:r>
                      <a:endParaRPr sz="12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r>
              <a:tr h="219075">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OnAudience &gt; Intent &gt; Media &gt; DVDs &amp; Videos</a:t>
                      </a:r>
                      <a:endParaRPr sz="12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26.47%</a:t>
                      </a:r>
                      <a:endParaRPr sz="12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r>
              <a:tr h="219075">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US Interest &gt; Reading &gt; General</a:t>
                      </a:r>
                      <a:endParaRPr sz="12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23.26%</a:t>
                      </a:r>
                      <a:endParaRPr sz="12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r>
              <a:tr h="219075">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Lotame &gt; Social Media &gt; Online Dating</a:t>
                      </a:r>
                      <a:endParaRPr sz="12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20.75%</a:t>
                      </a:r>
                      <a:endParaRPr sz="12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r>
              <a:tr h="219075">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Mobile - US &gt; Device Ownership &gt; Tablets &gt; iOS (Apple) &gt; yes</a:t>
                      </a:r>
                      <a:endParaRPr sz="12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14.29%</a:t>
                      </a:r>
                      <a:endParaRPr sz="12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r>
              <a:tr h="219075">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Media and Entertainment &gt; Gaming</a:t>
                      </a:r>
                      <a:endParaRPr sz="12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3.11%</a:t>
                      </a:r>
                      <a:endParaRPr sz="12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8"/>
          <p:cNvSpPr txBox="1"/>
          <p:nvPr>
            <p:ph type="title"/>
          </p:nvPr>
        </p:nvSpPr>
        <p:spPr>
          <a:xfrm>
            <a:off x="618850" y="52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Performance Metrics</a:t>
            </a:r>
            <a:endParaRPr/>
          </a:p>
        </p:txBody>
      </p:sp>
      <p:graphicFrame>
        <p:nvGraphicFramePr>
          <p:cNvPr id="391" name="Google Shape;391;p48"/>
          <p:cNvGraphicFramePr/>
          <p:nvPr/>
        </p:nvGraphicFramePr>
        <p:xfrm>
          <a:off x="672250" y="1613175"/>
          <a:ext cx="3000000" cy="3000000"/>
        </p:xfrm>
        <a:graphic>
          <a:graphicData uri="http://schemas.openxmlformats.org/drawingml/2006/table">
            <a:tbl>
              <a:tblPr>
                <a:noFill/>
                <a:tableStyleId>{B7702E60-EBFC-43B5-9699-BF0D7E76EB43}</a:tableStyleId>
              </a:tblPr>
              <a:tblGrid>
                <a:gridCol w="5219700"/>
                <a:gridCol w="2362200"/>
              </a:tblGrid>
              <a:tr h="276225">
                <a:tc>
                  <a:txBody>
                    <a:bodyPr/>
                    <a:lstStyle/>
                    <a:p>
                      <a:pPr indent="0" lvl="0" marL="0" rtl="0" algn="l">
                        <a:lnSpc>
                          <a:spcPct val="115000"/>
                        </a:lnSpc>
                        <a:spcBef>
                          <a:spcPts val="0"/>
                        </a:spcBef>
                        <a:spcAft>
                          <a:spcPts val="0"/>
                        </a:spcAft>
                        <a:buNone/>
                      </a:pPr>
                      <a:r>
                        <a:rPr b="1" lang="en" sz="1500">
                          <a:latin typeface="Times New Roman"/>
                          <a:ea typeface="Times New Roman"/>
                          <a:cs typeface="Times New Roman"/>
                          <a:sym typeface="Times New Roman"/>
                        </a:rPr>
                        <a:t>Audience Segment</a:t>
                      </a:r>
                      <a:endParaRPr b="1" sz="15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solidFill>
                      <a:srgbClr val="A4C2F4"/>
                    </a:solidFill>
                  </a:tcPr>
                </a:tc>
                <a:tc>
                  <a:txBody>
                    <a:bodyPr/>
                    <a:lstStyle/>
                    <a:p>
                      <a:pPr indent="0" lvl="0" marL="0" rtl="0" algn="l">
                        <a:lnSpc>
                          <a:spcPct val="115000"/>
                        </a:lnSpc>
                        <a:spcBef>
                          <a:spcPts val="0"/>
                        </a:spcBef>
                        <a:spcAft>
                          <a:spcPts val="0"/>
                        </a:spcAft>
                        <a:buNone/>
                      </a:pPr>
                      <a:r>
                        <a:rPr b="1" lang="en" sz="1500">
                          <a:latin typeface="Times New Roman"/>
                          <a:ea typeface="Times New Roman"/>
                          <a:cs typeface="Times New Roman"/>
                          <a:sym typeface="Times New Roman"/>
                        </a:rPr>
                        <a:t>CPA (Cost Per Acquisition)</a:t>
                      </a:r>
                      <a:endParaRPr b="1" sz="15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solidFill>
                      <a:srgbClr val="A4C2F4"/>
                    </a:solidFill>
                  </a:tcPr>
                </a:tc>
              </a:tr>
              <a:tr h="219075">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US » </a:t>
                      </a:r>
                      <a:r>
                        <a:rPr b="1" lang="en" sz="1200">
                          <a:latin typeface="Times New Roman"/>
                          <a:ea typeface="Times New Roman"/>
                          <a:cs typeface="Times New Roman"/>
                          <a:sym typeface="Times New Roman"/>
                        </a:rPr>
                        <a:t>Demographic</a:t>
                      </a:r>
                      <a:r>
                        <a:rPr lang="en" sz="1200">
                          <a:latin typeface="Times New Roman"/>
                          <a:ea typeface="Times New Roman"/>
                          <a:cs typeface="Times New Roman"/>
                          <a:sym typeface="Times New Roman"/>
                        </a:rPr>
                        <a:t> » Family » Households with 2 Adults</a:t>
                      </a:r>
                      <a:endParaRPr sz="12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$18.47</a:t>
                      </a:r>
                      <a:endParaRPr sz="12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r>
              <a:tr h="219075">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US » </a:t>
                      </a:r>
                      <a:r>
                        <a:rPr b="1" lang="en" sz="1200">
                          <a:latin typeface="Times New Roman"/>
                          <a:ea typeface="Times New Roman"/>
                          <a:cs typeface="Times New Roman"/>
                          <a:sym typeface="Times New Roman"/>
                        </a:rPr>
                        <a:t>Brand Propensities</a:t>
                      </a:r>
                      <a:r>
                        <a:rPr lang="en" sz="1200">
                          <a:latin typeface="Times New Roman"/>
                          <a:ea typeface="Times New Roman"/>
                          <a:cs typeface="Times New Roman"/>
                          <a:sym typeface="Times New Roman"/>
                        </a:rPr>
                        <a:t> » Restaurants and Dining » Seamless Buyer Propensity</a:t>
                      </a:r>
                      <a:endParaRPr sz="12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$22.04</a:t>
                      </a:r>
                      <a:endParaRPr sz="12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r>
              <a:tr h="219075">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Travel and Tourism » </a:t>
                      </a:r>
                      <a:r>
                        <a:rPr b="1" lang="en" sz="1200">
                          <a:latin typeface="Times New Roman"/>
                          <a:ea typeface="Times New Roman"/>
                          <a:cs typeface="Times New Roman"/>
                          <a:sym typeface="Times New Roman"/>
                        </a:rPr>
                        <a:t>Interest (Affinity) </a:t>
                      </a:r>
                      <a:r>
                        <a:rPr lang="en" sz="1200">
                          <a:latin typeface="Times New Roman"/>
                          <a:ea typeface="Times New Roman"/>
                          <a:cs typeface="Times New Roman"/>
                          <a:sym typeface="Times New Roman"/>
                        </a:rPr>
                        <a:t>» Destinations » Africa</a:t>
                      </a:r>
                      <a:endParaRPr sz="12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$33.93</a:t>
                      </a:r>
                      <a:endParaRPr sz="12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r>
              <a:tr h="219075">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Real Estate » </a:t>
                      </a:r>
                      <a:r>
                        <a:rPr b="1" lang="en" sz="1200">
                          <a:latin typeface="Times New Roman"/>
                          <a:ea typeface="Times New Roman"/>
                          <a:cs typeface="Times New Roman"/>
                          <a:sym typeface="Times New Roman"/>
                        </a:rPr>
                        <a:t>Lot Size </a:t>
                      </a:r>
                      <a:r>
                        <a:rPr lang="en" sz="1200">
                          <a:latin typeface="Times New Roman"/>
                          <a:ea typeface="Times New Roman"/>
                          <a:cs typeface="Times New Roman"/>
                          <a:sym typeface="Times New Roman"/>
                        </a:rPr>
                        <a:t>» Cozy Outdoor Living Space (Less than an Acre)</a:t>
                      </a:r>
                      <a:endParaRPr sz="12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$45.49</a:t>
                      </a:r>
                      <a:endParaRPr sz="12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r>
              <a:tr h="219075">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Online Behavior&gt;</a:t>
                      </a:r>
                      <a:r>
                        <a:rPr b="1" lang="en" sz="1200">
                          <a:latin typeface="Times New Roman"/>
                          <a:ea typeface="Times New Roman"/>
                          <a:cs typeface="Times New Roman"/>
                          <a:sym typeface="Times New Roman"/>
                        </a:rPr>
                        <a:t>United State</a:t>
                      </a:r>
                      <a:r>
                        <a:rPr lang="en" sz="1200">
                          <a:latin typeface="Times New Roman"/>
                          <a:ea typeface="Times New Roman"/>
                          <a:cs typeface="Times New Roman"/>
                          <a:sym typeface="Times New Roman"/>
                        </a:rPr>
                        <a:t>s&gt;Autos and Vehicles Â» Brands&gt;Mazda</a:t>
                      </a:r>
                      <a:endParaRPr sz="12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$45.76</a:t>
                      </a:r>
                      <a:endParaRPr sz="12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r>
              <a:tr h="219075">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Online Behavior&gt;</a:t>
                      </a:r>
                      <a:r>
                        <a:rPr b="1" lang="en" sz="1200">
                          <a:latin typeface="Times New Roman"/>
                          <a:ea typeface="Times New Roman"/>
                          <a:cs typeface="Times New Roman"/>
                          <a:sym typeface="Times New Roman"/>
                        </a:rPr>
                        <a:t>United States</a:t>
                      </a:r>
                      <a:r>
                        <a:rPr lang="en" sz="1200">
                          <a:latin typeface="Times New Roman"/>
                          <a:ea typeface="Times New Roman"/>
                          <a:cs typeface="Times New Roman"/>
                          <a:sym typeface="Times New Roman"/>
                        </a:rPr>
                        <a:t>&gt;Finance &gt; Credit and Lending&gt;Credit and Lending</a:t>
                      </a:r>
                      <a:endParaRPr sz="12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$52.20</a:t>
                      </a:r>
                      <a:endParaRPr sz="12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r>
              <a:tr h="219075">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OnAudience &gt; </a:t>
                      </a:r>
                      <a:r>
                        <a:rPr b="1" lang="en" sz="1200">
                          <a:latin typeface="Times New Roman"/>
                          <a:ea typeface="Times New Roman"/>
                          <a:cs typeface="Times New Roman"/>
                          <a:sym typeface="Times New Roman"/>
                        </a:rPr>
                        <a:t>Interest </a:t>
                      </a:r>
                      <a:r>
                        <a:rPr lang="en" sz="1200">
                          <a:latin typeface="Times New Roman"/>
                          <a:ea typeface="Times New Roman"/>
                          <a:cs typeface="Times New Roman"/>
                          <a:sym typeface="Times New Roman"/>
                        </a:rPr>
                        <a:t>&gt; Shopping &gt; Online Shoppers</a:t>
                      </a:r>
                      <a:endParaRPr sz="12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$62.22</a:t>
                      </a:r>
                      <a:endParaRPr sz="12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r>
              <a:tr h="219075">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Media and Entertainment &gt; </a:t>
                      </a:r>
                      <a:r>
                        <a:rPr b="1" lang="en" sz="1200">
                          <a:latin typeface="Times New Roman"/>
                          <a:ea typeface="Times New Roman"/>
                          <a:cs typeface="Times New Roman"/>
                          <a:sym typeface="Times New Roman"/>
                        </a:rPr>
                        <a:t>News and Current Events</a:t>
                      </a:r>
                      <a:endParaRPr b="1" sz="12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$62.38</a:t>
                      </a:r>
                      <a:endParaRPr sz="12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r>
              <a:tr h="219075">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Mobile - US &gt; </a:t>
                      </a:r>
                      <a:r>
                        <a:rPr b="1" lang="en" sz="1200">
                          <a:latin typeface="Times New Roman"/>
                          <a:ea typeface="Times New Roman"/>
                          <a:cs typeface="Times New Roman"/>
                          <a:sym typeface="Times New Roman"/>
                        </a:rPr>
                        <a:t>Sports </a:t>
                      </a:r>
                      <a:r>
                        <a:rPr lang="en" sz="1200">
                          <a:latin typeface="Times New Roman"/>
                          <a:ea typeface="Times New Roman"/>
                          <a:cs typeface="Times New Roman"/>
                          <a:sym typeface="Times New Roman"/>
                        </a:rPr>
                        <a:t>&gt; Motor Sports &gt; NASCAR</a:t>
                      </a:r>
                      <a:endParaRPr sz="12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$63.49</a:t>
                      </a:r>
                      <a:endParaRPr sz="12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r>
              <a:tr h="219075">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US Interest &gt; </a:t>
                      </a:r>
                      <a:r>
                        <a:rPr b="1" lang="en" sz="1200">
                          <a:latin typeface="Times New Roman"/>
                          <a:ea typeface="Times New Roman"/>
                          <a:cs typeface="Times New Roman"/>
                          <a:sym typeface="Times New Roman"/>
                        </a:rPr>
                        <a:t>Home </a:t>
                      </a:r>
                      <a:r>
                        <a:rPr lang="en" sz="1200">
                          <a:latin typeface="Times New Roman"/>
                          <a:ea typeface="Times New Roman"/>
                          <a:cs typeface="Times New Roman"/>
                          <a:sym typeface="Times New Roman"/>
                        </a:rPr>
                        <a:t>&gt; Home Improvement &gt; Home Improvement Grouping</a:t>
                      </a:r>
                      <a:endParaRPr sz="12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$64.22</a:t>
                      </a:r>
                      <a:endParaRPr sz="1200">
                        <a:latin typeface="Times New Roman"/>
                        <a:ea typeface="Times New Roman"/>
                        <a:cs typeface="Times New Roman"/>
                        <a:sym typeface="Times New Roman"/>
                      </a:endParaRPr>
                    </a:p>
                  </a:txBody>
                  <a:tcPr marT="19050" marB="19050" marR="28575" marL="28575" anchor="b">
                    <a:lnL cap="flat" cmpd="sng" w="10150">
                      <a:solidFill>
                        <a:srgbClr val="CCCCCC"/>
                      </a:solidFill>
                      <a:prstDash val="solid"/>
                      <a:round/>
                      <a:headEnd len="sm" w="sm" type="none"/>
                      <a:tailEnd len="sm" w="sm" type="none"/>
                    </a:lnL>
                    <a:lnR cap="flat" cmpd="sng" w="10150">
                      <a:solidFill>
                        <a:srgbClr val="CCCCCC"/>
                      </a:solidFill>
                      <a:prstDash val="solid"/>
                      <a:round/>
                      <a:headEnd len="sm" w="sm" type="none"/>
                      <a:tailEnd len="sm" w="sm" type="none"/>
                    </a:lnR>
                    <a:lnT cap="flat" cmpd="sng" w="10150">
                      <a:solidFill>
                        <a:srgbClr val="CCCCCC"/>
                      </a:solidFill>
                      <a:prstDash val="solid"/>
                      <a:round/>
                      <a:headEnd len="sm" w="sm" type="none"/>
                      <a:tailEnd len="sm" w="sm" type="none"/>
                    </a:lnT>
                    <a:lnB cap="flat" cmpd="sng" w="10150">
                      <a:solidFill>
                        <a:srgbClr val="CCCCCC"/>
                      </a:solidFill>
                      <a:prstDash val="solid"/>
                      <a:round/>
                      <a:headEnd len="sm" w="sm" type="none"/>
                      <a:tailEnd len="sm" w="sm"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9"/>
          <p:cNvSpPr txBox="1"/>
          <p:nvPr>
            <p:ph idx="1" type="body"/>
          </p:nvPr>
        </p:nvSpPr>
        <p:spPr>
          <a:xfrm>
            <a:off x="431700" y="1152475"/>
            <a:ext cx="2100300" cy="2030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1F1F1F"/>
              </a:buClr>
              <a:buSzPts val="1200"/>
              <a:buChar char="●"/>
            </a:pPr>
            <a:r>
              <a:rPr lang="en" sz="1200">
                <a:solidFill>
                  <a:srgbClr val="1F1F1F"/>
                </a:solidFill>
                <a:latin typeface="Times New Roman"/>
                <a:ea typeface="Times New Roman"/>
                <a:cs typeface="Times New Roman"/>
                <a:sym typeface="Times New Roman"/>
              </a:rPr>
              <a:t>US, Reach, </a:t>
            </a:r>
            <a:r>
              <a:rPr lang="en" sz="1200">
                <a:solidFill>
                  <a:srgbClr val="1F1F1F"/>
                </a:solidFill>
                <a:latin typeface="Times New Roman"/>
                <a:ea typeface="Times New Roman"/>
                <a:cs typeface="Times New Roman"/>
                <a:sym typeface="Times New Roman"/>
              </a:rPr>
              <a:t>Socio Demographic » Education Level » High School Diploma has the highest CVR amongst the others</a:t>
            </a:r>
            <a:endParaRPr sz="1200">
              <a:solidFill>
                <a:srgbClr val="1F1F1F"/>
              </a:solidFill>
              <a:latin typeface="Times New Roman"/>
              <a:ea typeface="Times New Roman"/>
              <a:cs typeface="Times New Roman"/>
              <a:sym typeface="Times New Roman"/>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397" name="Google Shape;397;p49"/>
          <p:cNvSpPr txBox="1"/>
          <p:nvPr>
            <p:ph idx="2" type="subTitle"/>
          </p:nvPr>
        </p:nvSpPr>
        <p:spPr>
          <a:xfrm>
            <a:off x="1996375" y="4870025"/>
            <a:ext cx="6186900" cy="182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98" name="Google Shape;398;p49"/>
          <p:cNvSpPr txBox="1"/>
          <p:nvPr>
            <p:ph type="title"/>
          </p:nvPr>
        </p:nvSpPr>
        <p:spPr>
          <a:xfrm>
            <a:off x="431725" y="368825"/>
            <a:ext cx="828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CVR( Conversion Rate)</a:t>
            </a:r>
            <a:endParaRPr/>
          </a:p>
        </p:txBody>
      </p:sp>
      <p:pic>
        <p:nvPicPr>
          <p:cNvPr id="399" name="Google Shape;399;p49"/>
          <p:cNvPicPr preferRelativeResize="0"/>
          <p:nvPr/>
        </p:nvPicPr>
        <p:blipFill>
          <a:blip r:embed="rId3">
            <a:alphaModFix/>
          </a:blip>
          <a:stretch>
            <a:fillRect/>
          </a:stretch>
        </p:blipFill>
        <p:spPr>
          <a:xfrm>
            <a:off x="2449903" y="1077650"/>
            <a:ext cx="6631247" cy="3416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0"/>
          <p:cNvSpPr txBox="1"/>
          <p:nvPr>
            <p:ph type="title"/>
          </p:nvPr>
        </p:nvSpPr>
        <p:spPr>
          <a:xfrm>
            <a:off x="391000" y="165300"/>
            <a:ext cx="828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Branding Metrics</a:t>
            </a:r>
            <a:endParaRPr/>
          </a:p>
        </p:txBody>
      </p:sp>
      <p:graphicFrame>
        <p:nvGraphicFramePr>
          <p:cNvPr id="405" name="Google Shape;405;p50"/>
          <p:cNvGraphicFramePr/>
          <p:nvPr/>
        </p:nvGraphicFramePr>
        <p:xfrm>
          <a:off x="134200" y="738000"/>
          <a:ext cx="3000000" cy="3000000"/>
        </p:xfrm>
        <a:graphic>
          <a:graphicData uri="http://schemas.openxmlformats.org/drawingml/2006/table">
            <a:tbl>
              <a:tblPr>
                <a:noFill/>
                <a:tableStyleId>{B7702E60-EBFC-43B5-9699-BF0D7E76EB43}</a:tableStyleId>
              </a:tblPr>
              <a:tblGrid>
                <a:gridCol w="2610775"/>
                <a:gridCol w="2204425"/>
              </a:tblGrid>
              <a:tr h="323775">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Audience</a:t>
                      </a:r>
                      <a:endParaRPr sz="15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CTR</a:t>
                      </a:r>
                      <a:endParaRPr sz="15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r>
              <a:tr h="646175">
                <a:tc>
                  <a:txBody>
                    <a:bodyPr/>
                    <a:lstStyle/>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On Audience &gt; Interest &gt; Arts &amp; Entertainment &gt; Music	</a:t>
                      </a:r>
                      <a:endParaRPr sz="11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1.38%</a:t>
                      </a:r>
                      <a:endParaRPr sz="11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42825">
                <a:tc>
                  <a:txBody>
                    <a:bodyPr/>
                    <a:lstStyle/>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OnAudience &gt; Intent &gt; Media &gt; Music</a:t>
                      </a:r>
                      <a:endParaRPr sz="11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1.27%</a:t>
                      </a:r>
                      <a:endParaRPr sz="11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7250">
                <a:tc>
                  <a:txBody>
                    <a:bodyPr/>
                    <a:lstStyle/>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Online Behavior &gt; Sports &gt; Individual Sports &gt; Golf	</a:t>
                      </a:r>
                      <a:endParaRPr sz="11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0.82%</a:t>
                      </a:r>
                      <a:endParaRPr sz="11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45125">
                <a:tc>
                  <a:txBody>
                    <a:bodyPr/>
                    <a:lstStyle/>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OnAudience &gt; Demography	</a:t>
                      </a:r>
                      <a:endParaRPr sz="11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0.64%</a:t>
                      </a:r>
                      <a:endParaRPr sz="11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42825">
                <a:tc>
                  <a:txBody>
                    <a:bodyPr/>
                    <a:lstStyle/>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Lotame &gt; Personal Finance &gt; Online Banking	</a:t>
                      </a:r>
                      <a:endParaRPr sz="11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0.53%</a:t>
                      </a:r>
                      <a:endParaRPr sz="11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42825">
                <a:tc>
                  <a:txBody>
                    <a:bodyPr/>
                    <a:lstStyle/>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Online Behavior &gt; Autos and Vehicles &gt; Vehicle Ownership	</a:t>
                      </a:r>
                      <a:endParaRPr sz="11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0.43%</a:t>
                      </a:r>
                      <a:endParaRPr sz="11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42825">
                <a:tc>
                  <a:txBody>
                    <a:bodyPr/>
                    <a:lstStyle/>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Online Behavior &gt; People and Society &gt; Religion and Belief	</a:t>
                      </a:r>
                      <a:endParaRPr sz="11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0.42%</a:t>
                      </a:r>
                      <a:endParaRPr sz="11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42825">
                <a:tc>
                  <a:txBody>
                    <a:bodyPr/>
                    <a:lstStyle/>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Mobile - US &gt; Automotive &gt; Vehicle Ownership	</a:t>
                      </a:r>
                      <a:endParaRPr sz="11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0.36%</a:t>
                      </a:r>
                      <a:endParaRPr sz="11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42825">
                <a:tc>
                  <a:txBody>
                    <a:bodyPr/>
                    <a:lstStyle/>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Online Behavior &gt; Home and Garden &gt; Home Improvement	</a:t>
                      </a:r>
                      <a:endParaRPr sz="11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0.32%</a:t>
                      </a:r>
                      <a:endParaRPr sz="11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42825">
                <a:tc>
                  <a:txBody>
                    <a:bodyPr/>
                    <a:lstStyle/>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Online Behavior &gt; Autos and Vehicles &gt; Car Enthusiasts	</a:t>
                      </a:r>
                      <a:endParaRPr sz="11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0.26%</a:t>
                      </a:r>
                      <a:endParaRPr sz="11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graphicFrame>
        <p:nvGraphicFramePr>
          <p:cNvPr id="406" name="Google Shape;406;p50"/>
          <p:cNvGraphicFramePr/>
          <p:nvPr/>
        </p:nvGraphicFramePr>
        <p:xfrm>
          <a:off x="5171425" y="738000"/>
          <a:ext cx="3000000" cy="3000000"/>
        </p:xfrm>
        <a:graphic>
          <a:graphicData uri="http://schemas.openxmlformats.org/drawingml/2006/table">
            <a:tbl>
              <a:tblPr>
                <a:noFill/>
                <a:tableStyleId>{B7702E60-EBFC-43B5-9699-BF0D7E76EB43}</a:tableStyleId>
              </a:tblPr>
              <a:tblGrid>
                <a:gridCol w="1238250"/>
                <a:gridCol w="1666875"/>
              </a:tblGrid>
              <a:tr h="215250">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Audience</a:t>
                      </a:r>
                      <a:endParaRPr sz="15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AVG of Viewable Impressions</a:t>
                      </a:r>
                      <a:endParaRPr sz="15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r>
              <a:tr h="209550">
                <a:tc>
                  <a:txBody>
                    <a:bodyPr/>
                    <a:lstStyle/>
                    <a:p>
                      <a:pPr indent="0" lvl="0" marL="0" rtl="0" algn="l">
                        <a:lnSpc>
                          <a:spcPct val="115000"/>
                        </a:lnSpc>
                        <a:spcBef>
                          <a:spcPts val="0"/>
                        </a:spcBef>
                        <a:spcAft>
                          <a:spcPts val="0"/>
                        </a:spcAft>
                        <a:buNone/>
                      </a:pPr>
                      <a:r>
                        <a:rPr lang="en" sz="1100"/>
                        <a:t>Online Behavior</a:t>
                      </a:r>
                      <a:endParaRPr sz="11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28993663</a:t>
                      </a:r>
                      <a:endParaRPr sz="11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9075">
                <a:tc>
                  <a:txBody>
                    <a:bodyPr/>
                    <a:lstStyle/>
                    <a:p>
                      <a:pPr indent="0" lvl="0" marL="0" rtl="0" algn="l">
                        <a:lnSpc>
                          <a:spcPct val="115000"/>
                        </a:lnSpc>
                        <a:spcBef>
                          <a:spcPts val="0"/>
                        </a:spcBef>
                        <a:spcAft>
                          <a:spcPts val="0"/>
                        </a:spcAft>
                        <a:buNone/>
                      </a:pPr>
                      <a:r>
                        <a:rPr lang="en" sz="1100"/>
                        <a:t>US</a:t>
                      </a:r>
                      <a:endParaRPr sz="11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7135430</a:t>
                      </a:r>
                      <a:endParaRPr sz="11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lang="en" sz="1000"/>
                        <a:t>OnAudience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1099258</a:t>
                      </a:r>
                      <a:endParaRPr sz="11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407" name="Google Shape;407;p50"/>
          <p:cNvSpPr txBox="1"/>
          <p:nvPr/>
        </p:nvSpPr>
        <p:spPr>
          <a:xfrm>
            <a:off x="4995275" y="2794875"/>
            <a:ext cx="3257400" cy="17856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rgbClr val="1F1F1F"/>
              </a:buClr>
              <a:buSzPts val="1300"/>
              <a:buFont typeface="Lato"/>
              <a:buChar char="●"/>
            </a:pPr>
            <a:r>
              <a:rPr lang="en" sz="1300">
                <a:solidFill>
                  <a:srgbClr val="1F1F1F"/>
                </a:solidFill>
                <a:latin typeface="Lato"/>
                <a:ea typeface="Lato"/>
                <a:cs typeface="Lato"/>
                <a:sym typeface="Lato"/>
              </a:rPr>
              <a:t>Trending patterns</a:t>
            </a:r>
            <a:endParaRPr sz="1300">
              <a:solidFill>
                <a:srgbClr val="1F1F1F"/>
              </a:solidFill>
              <a:latin typeface="Lato"/>
              <a:ea typeface="Lato"/>
              <a:cs typeface="Lato"/>
              <a:sym typeface="Lato"/>
            </a:endParaRPr>
          </a:p>
          <a:p>
            <a:pPr indent="-311150" lvl="1" marL="914400" rtl="0" algn="l">
              <a:spcBef>
                <a:spcPts val="0"/>
              </a:spcBef>
              <a:spcAft>
                <a:spcPts val="0"/>
              </a:spcAft>
              <a:buClr>
                <a:srgbClr val="1F1F1F"/>
              </a:buClr>
              <a:buSzPts val="1300"/>
              <a:buFont typeface="Lato"/>
              <a:buChar char="○"/>
            </a:pPr>
            <a:r>
              <a:rPr lang="en" sz="1300">
                <a:solidFill>
                  <a:srgbClr val="1F1F1F"/>
                </a:solidFill>
                <a:latin typeface="Lato"/>
                <a:ea typeface="Lato"/>
                <a:cs typeface="Lato"/>
                <a:sym typeface="Lato"/>
              </a:rPr>
              <a:t>On Audience ,US Travel, and US have the highest average of CTR</a:t>
            </a:r>
            <a:endParaRPr sz="1300">
              <a:solidFill>
                <a:srgbClr val="1F1F1F"/>
              </a:solidFill>
              <a:latin typeface="Lato"/>
              <a:ea typeface="Lato"/>
              <a:cs typeface="Lato"/>
              <a:sym typeface="Lato"/>
            </a:endParaRPr>
          </a:p>
          <a:p>
            <a:pPr indent="-311150" lvl="1" marL="914400" rtl="0" algn="l">
              <a:spcBef>
                <a:spcPts val="0"/>
              </a:spcBef>
              <a:spcAft>
                <a:spcPts val="0"/>
              </a:spcAft>
              <a:buClr>
                <a:srgbClr val="1F1F1F"/>
              </a:buClr>
              <a:buSzPts val="1300"/>
              <a:buFont typeface="Lato"/>
              <a:buChar char="○"/>
            </a:pPr>
            <a:r>
              <a:rPr lang="en" sz="1300">
                <a:solidFill>
                  <a:srgbClr val="1F1F1F"/>
                </a:solidFill>
                <a:latin typeface="Lato"/>
                <a:ea typeface="Lato"/>
                <a:cs typeface="Lato"/>
                <a:sym typeface="Lato"/>
              </a:rPr>
              <a:t>Online Behavior, US, &amp; On Audience have the highest average of Viewable Impressions </a:t>
            </a:r>
            <a:endParaRPr sz="1300">
              <a:solidFill>
                <a:srgbClr val="1F1F1F"/>
              </a:solidFill>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1"/>
          <p:cNvSpPr txBox="1"/>
          <p:nvPr>
            <p:ph idx="2" type="subTitle"/>
          </p:nvPr>
        </p:nvSpPr>
        <p:spPr>
          <a:xfrm>
            <a:off x="5136125" y="1640675"/>
            <a:ext cx="3638400" cy="14391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rgbClr val="1F1F1F"/>
              </a:buClr>
              <a:buSzPts val="1300"/>
              <a:buFont typeface="Lato"/>
              <a:buChar char="●"/>
            </a:pPr>
            <a:r>
              <a:rPr lang="en" sz="1300">
                <a:solidFill>
                  <a:srgbClr val="1F1F1F"/>
                </a:solidFill>
              </a:rPr>
              <a:t>Trending patterns</a:t>
            </a:r>
            <a:endParaRPr sz="1300">
              <a:solidFill>
                <a:srgbClr val="1F1F1F"/>
              </a:solidFill>
            </a:endParaRPr>
          </a:p>
          <a:p>
            <a:pPr indent="-311150" lvl="1" marL="914400" rtl="0" algn="l">
              <a:lnSpc>
                <a:spcPct val="100000"/>
              </a:lnSpc>
              <a:spcBef>
                <a:spcPts val="0"/>
              </a:spcBef>
              <a:spcAft>
                <a:spcPts val="0"/>
              </a:spcAft>
              <a:buClr>
                <a:srgbClr val="1F1F1F"/>
              </a:buClr>
              <a:buSzPts val="1300"/>
              <a:buFont typeface="Arial"/>
              <a:buChar char="○"/>
            </a:pPr>
            <a:r>
              <a:rPr lang="en" sz="1300">
                <a:solidFill>
                  <a:srgbClr val="1F1F1F"/>
                </a:solidFill>
              </a:rPr>
              <a:t>Online Behavior dominates the Viewable Impressions, with the highest coming in with 2,338,732 viewable impressions. </a:t>
            </a:r>
            <a:endParaRPr sz="1300">
              <a:solidFill>
                <a:srgbClr val="1F1F1F"/>
              </a:solidFill>
            </a:endParaRPr>
          </a:p>
          <a:p>
            <a:pPr indent="0" lvl="0" marL="0" rtl="0" algn="l">
              <a:spcBef>
                <a:spcPts val="0"/>
              </a:spcBef>
              <a:spcAft>
                <a:spcPts val="1600"/>
              </a:spcAft>
              <a:buNone/>
            </a:pPr>
            <a:r>
              <a:t/>
            </a:r>
            <a:endParaRPr/>
          </a:p>
        </p:txBody>
      </p:sp>
      <p:graphicFrame>
        <p:nvGraphicFramePr>
          <p:cNvPr id="413" name="Google Shape;413;p51"/>
          <p:cNvGraphicFramePr/>
          <p:nvPr/>
        </p:nvGraphicFramePr>
        <p:xfrm>
          <a:off x="431725" y="681000"/>
          <a:ext cx="3000000" cy="3000000"/>
        </p:xfrm>
        <a:graphic>
          <a:graphicData uri="http://schemas.openxmlformats.org/drawingml/2006/table">
            <a:tbl>
              <a:tblPr>
                <a:noFill/>
                <a:tableStyleId>{B7702E60-EBFC-43B5-9699-BF0D7E76EB43}</a:tableStyleId>
              </a:tblPr>
              <a:tblGrid>
                <a:gridCol w="3319825"/>
                <a:gridCol w="1031625"/>
              </a:tblGrid>
              <a:tr h="215250">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Audience</a:t>
                      </a:r>
                      <a:endParaRPr sz="15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c>
                  <a:txBody>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Viewable Impressions</a:t>
                      </a:r>
                      <a:endParaRPr sz="15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r>
              <a:tr h="209550">
                <a:tc>
                  <a:txBody>
                    <a:bodyPr/>
                    <a:lstStyle/>
                    <a:p>
                      <a:pPr indent="0" lvl="0" marL="0" rtl="0" algn="l">
                        <a:lnSpc>
                          <a:spcPct val="115000"/>
                        </a:lnSpc>
                        <a:spcBef>
                          <a:spcPts val="0"/>
                        </a:spcBef>
                        <a:spcAft>
                          <a:spcPts val="0"/>
                        </a:spcAft>
                        <a:buNone/>
                      </a:pPr>
                      <a:r>
                        <a:rPr lang="en" sz="1000"/>
                        <a:t>Online Behavior &gt; Finance &gt; Credit Card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50">
                          <a:solidFill>
                            <a:srgbClr val="0D0D0D"/>
                          </a:solidFill>
                          <a:highlight>
                            <a:srgbClr val="FFFFFF"/>
                          </a:highlight>
                          <a:latin typeface="Times New Roman"/>
                          <a:ea typeface="Times New Roman"/>
                          <a:cs typeface="Times New Roman"/>
                          <a:sym typeface="Times New Roman"/>
                        </a:rPr>
                        <a:t>2,338,732</a:t>
                      </a:r>
                      <a:endParaRPr sz="11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17600">
                <a:tc>
                  <a:txBody>
                    <a:bodyPr/>
                    <a:lstStyle/>
                    <a:p>
                      <a:pPr indent="0" lvl="0" marL="0" rtl="0" algn="l">
                        <a:lnSpc>
                          <a:spcPct val="115000"/>
                        </a:lnSpc>
                        <a:spcBef>
                          <a:spcPts val="0"/>
                        </a:spcBef>
                        <a:spcAft>
                          <a:spcPts val="0"/>
                        </a:spcAft>
                        <a:buNone/>
                      </a:pPr>
                      <a:r>
                        <a:rPr lang="en" sz="1000"/>
                        <a:t>Online Behavior &gt; Autos and Vehicles &gt; Car Enthusiasts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2,013,324</a:t>
                      </a:r>
                      <a:endParaRPr sz="11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lang="en" sz="1000"/>
                        <a:t>Online Behavior &gt; The Changing Consumer &gt; Digital Natives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1,155,869</a:t>
                      </a:r>
                      <a:endParaRPr sz="11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00000">
                <a:tc>
                  <a:txBody>
                    <a:bodyPr/>
                    <a:lstStyle/>
                    <a:p>
                      <a:pPr indent="0" lvl="0" marL="0" rtl="0" algn="l">
                        <a:lnSpc>
                          <a:spcPct val="115000"/>
                        </a:lnSpc>
                        <a:spcBef>
                          <a:spcPts val="0"/>
                        </a:spcBef>
                        <a:spcAft>
                          <a:spcPts val="0"/>
                        </a:spcAft>
                        <a:buNone/>
                      </a:pPr>
                      <a:r>
                        <a:rPr lang="en" sz="1000"/>
                        <a:t>Online Behavior &gt; Life Event &gt; College Graduates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1,151,776</a:t>
                      </a:r>
                      <a:endParaRPr sz="11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lang="en" sz="1000"/>
                        <a:t>Online Behavior &gt; Autos and Vehicles &gt; Luxury Vehicle Enthusiasts	</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1,135,085</a:t>
                      </a:r>
                      <a:endParaRPr sz="11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lang="en" sz="1000"/>
                        <a:t>Online Behavior &gt; Sports &gt; Team Sports	</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981,461</a:t>
                      </a:r>
                      <a:endParaRPr sz="11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lang="en" sz="1000"/>
                        <a:t>Online Behavior &gt; Travel &gt; Specialty Travel</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50">
                          <a:solidFill>
                            <a:srgbClr val="0D0D0D"/>
                          </a:solidFill>
                          <a:highlight>
                            <a:srgbClr val="FFFFFF"/>
                          </a:highlight>
                          <a:latin typeface="Times New Roman"/>
                          <a:ea typeface="Times New Roman"/>
                          <a:cs typeface="Times New Roman"/>
                          <a:sym typeface="Times New Roman"/>
                        </a:rPr>
                        <a:t>940,296</a:t>
                      </a:r>
                      <a:endParaRPr sz="11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lang="en" sz="1000"/>
                        <a:t>Online Behavior &gt; Finance &gt; Account Owners	</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881,525</a:t>
                      </a:r>
                      <a:endParaRPr sz="11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lang="en" sz="1000"/>
                        <a:t>Online Behavior &gt; Finance &gt; Financial Planning</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737,990</a:t>
                      </a:r>
                      <a:endParaRPr sz="11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lang="en" sz="1000"/>
                        <a:t>Online Behavior &gt; The Changing Consumer &gt; Smart Device Users	</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Times New Roman"/>
                          <a:ea typeface="Times New Roman"/>
                          <a:cs typeface="Times New Roman"/>
                          <a:sym typeface="Times New Roman"/>
                        </a:rPr>
                        <a:t>699,834</a:t>
                      </a:r>
                      <a:endParaRPr sz="11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3"/>
          <p:cNvSpPr txBox="1"/>
          <p:nvPr>
            <p:ph type="title"/>
          </p:nvPr>
        </p:nvSpPr>
        <p:spPr>
          <a:xfrm>
            <a:off x="727650" y="5254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Recommendations</a:t>
            </a:r>
            <a:endParaRPr sz="3000"/>
          </a:p>
        </p:txBody>
      </p:sp>
      <p:sp>
        <p:nvSpPr>
          <p:cNvPr id="424" name="Google Shape;424;p53"/>
          <p:cNvSpPr txBox="1"/>
          <p:nvPr>
            <p:ph idx="1" type="body"/>
          </p:nvPr>
        </p:nvSpPr>
        <p:spPr>
          <a:xfrm>
            <a:off x="729450" y="1441200"/>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Only Banner ad sizes 320x50 and 300x350 (eliminate 300x 50 — too similar to 320x50); target smartphones; Messaging: include the word “Discount”</a:t>
            </a:r>
            <a:r>
              <a:rPr lang="en"/>
              <a:t>; Location: Chicago, IL (emerged as a costly market, but a leading DMA location across </a:t>
            </a:r>
            <a:r>
              <a:rPr b="1" lang="en"/>
              <a:t>measurable impressions</a:t>
            </a:r>
            <a:r>
              <a:rPr lang="en"/>
              <a:t>)and other major metropolitan areas.</a:t>
            </a:r>
            <a:endParaRPr/>
          </a:p>
          <a:p>
            <a:pPr indent="-311150" lvl="0" marL="457200" rtl="0" algn="l">
              <a:spcBef>
                <a:spcPts val="1000"/>
              </a:spcBef>
              <a:spcAft>
                <a:spcPts val="0"/>
              </a:spcAft>
              <a:buSzPts val="1300"/>
              <a:buChar char="➔"/>
            </a:pPr>
            <a:r>
              <a:rPr lang="en"/>
              <a:t>The source that ranks the best Overall Is GumGum as it is has been the best for some metrics or is in the top 3 of that metric. Another good source is google Ad Manager because it did well in the branding metrics and CVR.</a:t>
            </a:r>
            <a:endParaRPr/>
          </a:p>
          <a:p>
            <a:pPr indent="-311150" lvl="0" marL="457200" rtl="0" algn="l">
              <a:spcBef>
                <a:spcPts val="1000"/>
              </a:spcBef>
              <a:spcAft>
                <a:spcPts val="0"/>
              </a:spcAft>
              <a:buSzPts val="1300"/>
              <a:buChar char="➔"/>
            </a:pPr>
            <a:r>
              <a:rPr lang="en"/>
              <a:t>Publishers that do we’d </a:t>
            </a:r>
            <a:r>
              <a:rPr lang="en"/>
              <a:t>recommend</a:t>
            </a:r>
            <a:r>
              <a:rPr lang="en"/>
              <a:t> are Taboola.com, MSN.com, cbsnews.com and Mail.Yahoo.com as they are within the top 5 of all metrics</a:t>
            </a:r>
            <a:endParaRPr/>
          </a:p>
          <a:p>
            <a:pPr indent="-311150" lvl="0" marL="457200" rtl="0" algn="l">
              <a:spcBef>
                <a:spcPts val="1000"/>
              </a:spcBef>
              <a:spcAft>
                <a:spcPts val="0"/>
              </a:spcAft>
              <a:buSzPts val="1300"/>
              <a:buChar char="➔"/>
            </a:pPr>
            <a:r>
              <a:rPr lang="en"/>
              <a:t>For audiences, Online Behavior, On Audiences, and US were in the top audiences. More specifically Education, Finance and Family were shown more often in the charts, so aiming towards a 20s to 30s demographic is important.</a:t>
            </a:r>
            <a:endParaRPr/>
          </a:p>
          <a:p>
            <a:pPr indent="0" lvl="0" marL="0" rtl="0" algn="l">
              <a:spcBef>
                <a:spcPts val="1000"/>
              </a:spcBef>
              <a:spcAft>
                <a:spcPts val="0"/>
              </a:spcAft>
              <a:buNone/>
            </a:pPr>
            <a:r>
              <a:t/>
            </a:r>
            <a:endParaRPr/>
          </a:p>
          <a:p>
            <a:pPr indent="0" lvl="0" marL="457200" rtl="0" algn="l">
              <a:spcBef>
                <a:spcPts val="1000"/>
              </a:spcBef>
              <a:spcAft>
                <a:spcPts val="10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4"/>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500"/>
              <a:t>Thank you!</a:t>
            </a:r>
            <a:endParaRPr sz="3500"/>
          </a:p>
          <a:p>
            <a:pPr indent="0" lvl="0" marL="0" rtl="0" algn="l">
              <a:spcBef>
                <a:spcPts val="0"/>
              </a:spcBef>
              <a:spcAft>
                <a:spcPts val="0"/>
              </a:spcAft>
              <a:buNone/>
            </a:pPr>
            <a:r>
              <a:t/>
            </a:r>
            <a:endParaRPr sz="3500"/>
          </a:p>
          <a:p>
            <a:pPr indent="0" lvl="0" marL="0" rtl="0" algn="l">
              <a:spcBef>
                <a:spcPts val="0"/>
              </a:spcBef>
              <a:spcAft>
                <a:spcPts val="0"/>
              </a:spcAft>
              <a:buNone/>
            </a:pPr>
            <a:r>
              <a:rPr lang="en"/>
              <a:t>Questions?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a:t>
            </a:r>
            <a:endParaRPr sz="3000"/>
          </a:p>
          <a:p>
            <a:pPr indent="0" lvl="0" marL="0" rtl="0" algn="l">
              <a:spcBef>
                <a:spcPts val="0"/>
              </a:spcBef>
              <a:spcAft>
                <a:spcPts val="0"/>
              </a:spcAft>
              <a:buNone/>
            </a:pPr>
            <a:r>
              <a:t/>
            </a:r>
            <a:endParaRPr sz="3000"/>
          </a:p>
        </p:txBody>
      </p:sp>
      <p:sp>
        <p:nvSpPr>
          <p:cNvPr id="164" name="Google Shape;164;p21"/>
          <p:cNvSpPr txBox="1"/>
          <p:nvPr>
            <p:ph idx="2" type="body"/>
          </p:nvPr>
        </p:nvSpPr>
        <p:spPr>
          <a:xfrm>
            <a:off x="5163525" y="1059000"/>
            <a:ext cx="3374400" cy="30255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Clr>
                <a:srgbClr val="000000"/>
              </a:buClr>
              <a:buSzPts val="1600"/>
              <a:buFont typeface="Arial"/>
              <a:buNone/>
            </a:pPr>
            <a:r>
              <a:rPr b="1" lang="en" sz="2200">
                <a:solidFill>
                  <a:srgbClr val="4180FF"/>
                </a:solidFill>
                <a:latin typeface="Inter"/>
                <a:ea typeface="Inter"/>
                <a:cs typeface="Inter"/>
                <a:sym typeface="Inter"/>
              </a:rPr>
              <a:t>Ma</a:t>
            </a:r>
            <a:r>
              <a:rPr b="1" lang="en" sz="2200">
                <a:solidFill>
                  <a:srgbClr val="4180FF"/>
                </a:solidFill>
                <a:latin typeface="Inter"/>
                <a:ea typeface="Inter"/>
                <a:cs typeface="Inter"/>
                <a:sym typeface="Inter"/>
              </a:rPr>
              <a:t>ximize the marketing agencies future strategies by analyzing reporting for Location, Audience, Creative and Inventory Insights</a:t>
            </a:r>
            <a:endParaRPr b="1" sz="2200">
              <a:solidFill>
                <a:srgbClr val="4180FF"/>
              </a:solidFill>
              <a:latin typeface="Inter"/>
              <a:ea typeface="Inter"/>
              <a:cs typeface="Inter"/>
              <a:sym typeface="Inter"/>
            </a:endParaRPr>
          </a:p>
          <a:p>
            <a:pPr indent="0" lvl="0" marL="0" rtl="0" algn="l">
              <a:spcBef>
                <a:spcPts val="0"/>
              </a:spcBef>
              <a:spcAft>
                <a:spcPts val="0"/>
              </a:spcAft>
              <a:buNone/>
            </a:pPr>
            <a:r>
              <a:t/>
            </a:r>
            <a:endParaRPr b="1" sz="1600">
              <a:solidFill>
                <a:schemeClr val="dk1"/>
              </a:solidFill>
            </a:endParaRPr>
          </a:p>
          <a:p>
            <a:pPr indent="0" lvl="0" marL="0" rtl="0" algn="l">
              <a:spcBef>
                <a:spcPts val="1600"/>
              </a:spcBef>
              <a:spcAft>
                <a:spcPts val="0"/>
              </a:spcAft>
              <a:buNone/>
            </a:pPr>
            <a:r>
              <a:t/>
            </a:r>
            <a:endParaRPr b="1" sz="1600">
              <a:solidFill>
                <a:schemeClr val="dk1"/>
              </a:solidFill>
            </a:endParaRPr>
          </a:p>
          <a:p>
            <a:pPr indent="0" lvl="0" marL="0" rtl="0" algn="l">
              <a:lnSpc>
                <a:spcPct val="115000"/>
              </a:lnSpc>
              <a:spcBef>
                <a:spcPts val="1600"/>
              </a:spcBef>
              <a:spcAft>
                <a:spcPts val="0"/>
              </a:spcAft>
              <a:buNone/>
            </a:pPr>
            <a:r>
              <a:t/>
            </a:r>
            <a:endParaRPr b="1" sz="1600">
              <a:solidFill>
                <a:schemeClr val="dk1"/>
              </a:solidFill>
            </a:endParaRPr>
          </a:p>
          <a:p>
            <a:pPr indent="0" lvl="0" marL="0" rtl="0" algn="l">
              <a:lnSpc>
                <a:spcPct val="115000"/>
              </a:lnSpc>
              <a:spcBef>
                <a:spcPts val="1000"/>
              </a:spcBef>
              <a:spcAft>
                <a:spcPts val="0"/>
              </a:spcAft>
              <a:buNone/>
            </a:pPr>
            <a:r>
              <a:t/>
            </a:r>
            <a:endParaRPr b="1" sz="1600">
              <a:solidFill>
                <a:schemeClr val="dk1"/>
              </a:solidFill>
            </a:endParaRPr>
          </a:p>
          <a:p>
            <a:pPr indent="0" lvl="0" marL="0" rtl="0" algn="l">
              <a:lnSpc>
                <a:spcPct val="115000"/>
              </a:lnSpc>
              <a:spcBef>
                <a:spcPts val="10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8" name="Shape 168"/>
        <p:cNvGrpSpPr/>
        <p:nvPr/>
      </p:nvGrpSpPr>
      <p:grpSpPr>
        <a:xfrm>
          <a:off x="0" y="0"/>
          <a:ext cx="0" cy="0"/>
          <a:chOff x="0" y="0"/>
          <a:chExt cx="0" cy="0"/>
        </a:xfrm>
      </p:grpSpPr>
      <p:cxnSp>
        <p:nvCxnSpPr>
          <p:cNvPr id="169" name="Google Shape;169;p22"/>
          <p:cNvCxnSpPr/>
          <p:nvPr/>
        </p:nvCxnSpPr>
        <p:spPr>
          <a:xfrm rot="10800000">
            <a:off x="2631575" y="5152600"/>
            <a:ext cx="3252300" cy="7200"/>
          </a:xfrm>
          <a:prstGeom prst="straightConnector1">
            <a:avLst/>
          </a:prstGeom>
          <a:noFill/>
          <a:ln cap="flat" cmpd="sng" w="28575">
            <a:solidFill>
              <a:schemeClr val="lt2"/>
            </a:solidFill>
            <a:prstDash val="solid"/>
            <a:round/>
            <a:headEnd len="med" w="med" type="none"/>
            <a:tailEnd len="med" w="med" type="none"/>
          </a:ln>
        </p:spPr>
      </p:cxnSp>
      <p:sp>
        <p:nvSpPr>
          <p:cNvPr id="170" name="Google Shape;170;p22"/>
          <p:cNvSpPr txBox="1"/>
          <p:nvPr>
            <p:ph idx="12" type="sldNum"/>
          </p:nvPr>
        </p:nvSpPr>
        <p:spPr>
          <a:xfrm>
            <a:off x="7847275" y="4740400"/>
            <a:ext cx="534300" cy="412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1" name="Google Shape;171;p22"/>
          <p:cNvPicPr preferRelativeResize="0"/>
          <p:nvPr/>
        </p:nvPicPr>
        <p:blipFill>
          <a:blip r:embed="rId3">
            <a:alphaModFix/>
          </a:blip>
          <a:stretch>
            <a:fillRect/>
          </a:stretch>
        </p:blipFill>
        <p:spPr>
          <a:xfrm>
            <a:off x="8417750" y="4799650"/>
            <a:ext cx="634452" cy="293700"/>
          </a:xfrm>
          <a:prstGeom prst="rect">
            <a:avLst/>
          </a:prstGeom>
          <a:noFill/>
          <a:ln>
            <a:noFill/>
          </a:ln>
        </p:spPr>
      </p:pic>
      <p:sp>
        <p:nvSpPr>
          <p:cNvPr id="172" name="Google Shape;172;p22"/>
          <p:cNvSpPr/>
          <p:nvPr/>
        </p:nvSpPr>
        <p:spPr>
          <a:xfrm>
            <a:off x="300875" y="4799650"/>
            <a:ext cx="1375500" cy="293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3" name="Google Shape;173;p22"/>
          <p:cNvSpPr/>
          <p:nvPr/>
        </p:nvSpPr>
        <p:spPr>
          <a:xfrm>
            <a:off x="35675" y="-32250"/>
            <a:ext cx="1905900" cy="5208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4" name="Google Shape;174;p22"/>
          <p:cNvSpPr txBox="1"/>
          <p:nvPr/>
        </p:nvSpPr>
        <p:spPr>
          <a:xfrm>
            <a:off x="35675" y="2151900"/>
            <a:ext cx="1905900" cy="76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100">
                <a:solidFill>
                  <a:schemeClr val="lt1"/>
                </a:solidFill>
                <a:latin typeface="Raleway"/>
                <a:ea typeface="Raleway"/>
                <a:cs typeface="Raleway"/>
                <a:sym typeface="Raleway"/>
              </a:rPr>
              <a:t>Agenda</a:t>
            </a:r>
            <a:endParaRPr b="1" sz="3100">
              <a:solidFill>
                <a:schemeClr val="lt1"/>
              </a:solidFill>
              <a:latin typeface="Raleway"/>
              <a:ea typeface="Raleway"/>
              <a:cs typeface="Raleway"/>
              <a:sym typeface="Raleway"/>
            </a:endParaRPr>
          </a:p>
        </p:txBody>
      </p:sp>
      <p:sp>
        <p:nvSpPr>
          <p:cNvPr id="175" name="Google Shape;175;p22"/>
          <p:cNvSpPr/>
          <p:nvPr/>
        </p:nvSpPr>
        <p:spPr>
          <a:xfrm>
            <a:off x="5535125" y="2571750"/>
            <a:ext cx="3651600" cy="2614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6" name="Google Shape;176;p22"/>
          <p:cNvSpPr/>
          <p:nvPr/>
        </p:nvSpPr>
        <p:spPr>
          <a:xfrm>
            <a:off x="1930475" y="-29100"/>
            <a:ext cx="3651600" cy="2601000"/>
          </a:xfrm>
          <a:prstGeom prst="rect">
            <a:avLst/>
          </a:prstGeom>
          <a:solidFill>
            <a:schemeClr val="lt2"/>
          </a:solidFill>
          <a:ln>
            <a:noFill/>
          </a:ln>
        </p:spPr>
        <p:txBody>
          <a:bodyPr anchorCtr="0" anchor="ctr" bIns="91425" lIns="91425" spcFirstLastPara="1" rIns="91425" wrap="square" tIns="91425">
            <a:noAutofit/>
          </a:bodyPr>
          <a:lstStyle/>
          <a:p>
            <a:pPr indent="0" lvl="0" marL="457200" rtl="0" algn="ctr">
              <a:spcBef>
                <a:spcPts val="0"/>
              </a:spcBef>
              <a:spcAft>
                <a:spcPts val="0"/>
              </a:spcAft>
              <a:buNone/>
            </a:pPr>
            <a:r>
              <a:t/>
            </a:r>
            <a:endParaRPr>
              <a:latin typeface="Inter"/>
              <a:ea typeface="Inter"/>
              <a:cs typeface="Inter"/>
              <a:sym typeface="Inter"/>
            </a:endParaRPr>
          </a:p>
        </p:txBody>
      </p:sp>
      <p:sp>
        <p:nvSpPr>
          <p:cNvPr id="177" name="Google Shape;177;p22"/>
          <p:cNvSpPr txBox="1"/>
          <p:nvPr/>
        </p:nvSpPr>
        <p:spPr>
          <a:xfrm>
            <a:off x="2201075" y="458550"/>
            <a:ext cx="3110400" cy="1519500"/>
          </a:xfrm>
          <a:prstGeom prst="rect">
            <a:avLst/>
          </a:prstGeom>
          <a:noFill/>
          <a:ln>
            <a:noFill/>
          </a:ln>
        </p:spPr>
        <p:txBody>
          <a:bodyPr anchorCtr="0" anchor="ctr" bIns="91425" lIns="91425" spcFirstLastPara="1" rIns="91425" wrap="square" tIns="91425">
            <a:noAutofit/>
          </a:bodyPr>
          <a:lstStyle/>
          <a:p>
            <a:pPr indent="-387350" lvl="0" marL="457200" rtl="0" algn="l">
              <a:spcBef>
                <a:spcPts val="0"/>
              </a:spcBef>
              <a:spcAft>
                <a:spcPts val="0"/>
              </a:spcAft>
              <a:buClr>
                <a:schemeClr val="dk2"/>
              </a:buClr>
              <a:buSzPts val="2500"/>
              <a:buFont typeface="Lato"/>
              <a:buAutoNum type="arabicPeriod"/>
            </a:pPr>
            <a:r>
              <a:rPr lang="en" sz="2500">
                <a:solidFill>
                  <a:schemeClr val="dk2"/>
                </a:solidFill>
                <a:latin typeface="Lato"/>
                <a:ea typeface="Lato"/>
                <a:cs typeface="Lato"/>
                <a:sym typeface="Lato"/>
              </a:rPr>
              <a:t>Cost </a:t>
            </a:r>
            <a:r>
              <a:rPr lang="en" sz="2500">
                <a:solidFill>
                  <a:schemeClr val="dk2"/>
                </a:solidFill>
                <a:latin typeface="Lato"/>
                <a:ea typeface="Lato"/>
                <a:cs typeface="Lato"/>
                <a:sym typeface="Lato"/>
              </a:rPr>
              <a:t>Efficiency, Devices Popularity, &amp; Locations</a:t>
            </a:r>
            <a:endParaRPr sz="2500">
              <a:solidFill>
                <a:schemeClr val="dk2"/>
              </a:solidFill>
              <a:latin typeface="Lato"/>
              <a:ea typeface="Lato"/>
              <a:cs typeface="Lato"/>
              <a:sym typeface="Lato"/>
            </a:endParaRPr>
          </a:p>
        </p:txBody>
      </p:sp>
      <p:sp>
        <p:nvSpPr>
          <p:cNvPr id="178" name="Google Shape;178;p22"/>
          <p:cNvSpPr txBox="1"/>
          <p:nvPr/>
        </p:nvSpPr>
        <p:spPr>
          <a:xfrm>
            <a:off x="6302900" y="458550"/>
            <a:ext cx="2249400" cy="12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dk2"/>
                </a:solidFill>
                <a:latin typeface="Lato"/>
                <a:ea typeface="Lato"/>
                <a:cs typeface="Lato"/>
                <a:sym typeface="Lato"/>
              </a:rPr>
              <a:t>2. Inventory Sources</a:t>
            </a:r>
            <a:r>
              <a:rPr lang="en" sz="2500">
                <a:solidFill>
                  <a:schemeClr val="dk2"/>
                </a:solidFill>
                <a:latin typeface="Lato"/>
                <a:ea typeface="Lato"/>
                <a:cs typeface="Lato"/>
                <a:sym typeface="Lato"/>
              </a:rPr>
              <a:t> &amp; Publishers</a:t>
            </a:r>
            <a:endParaRPr sz="2500">
              <a:solidFill>
                <a:schemeClr val="dk2"/>
              </a:solidFill>
              <a:latin typeface="Lato"/>
              <a:ea typeface="Lato"/>
              <a:cs typeface="Lato"/>
              <a:sym typeface="Lato"/>
            </a:endParaRPr>
          </a:p>
        </p:txBody>
      </p:sp>
      <p:sp>
        <p:nvSpPr>
          <p:cNvPr id="179" name="Google Shape;179;p22"/>
          <p:cNvSpPr txBox="1"/>
          <p:nvPr/>
        </p:nvSpPr>
        <p:spPr>
          <a:xfrm>
            <a:off x="2631575" y="3368000"/>
            <a:ext cx="2249400" cy="98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dk2"/>
                </a:solidFill>
                <a:latin typeface="Lato"/>
                <a:ea typeface="Lato"/>
                <a:cs typeface="Lato"/>
                <a:sym typeface="Lato"/>
              </a:rPr>
              <a:t>3. Creative Strategy</a:t>
            </a:r>
            <a:endParaRPr sz="2500">
              <a:solidFill>
                <a:schemeClr val="dk2"/>
              </a:solidFill>
              <a:latin typeface="Lato"/>
              <a:ea typeface="Lato"/>
              <a:cs typeface="Lato"/>
              <a:sym typeface="Lato"/>
            </a:endParaRPr>
          </a:p>
        </p:txBody>
      </p:sp>
      <p:sp>
        <p:nvSpPr>
          <p:cNvPr id="180" name="Google Shape;180;p22"/>
          <p:cNvSpPr txBox="1"/>
          <p:nvPr/>
        </p:nvSpPr>
        <p:spPr>
          <a:xfrm>
            <a:off x="6302900" y="3314850"/>
            <a:ext cx="2249400" cy="98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dk2"/>
                </a:solidFill>
                <a:latin typeface="Lato"/>
                <a:ea typeface="Lato"/>
                <a:cs typeface="Lato"/>
                <a:sym typeface="Lato"/>
              </a:rPr>
              <a:t>4. Audiences</a:t>
            </a:r>
            <a:endParaRPr sz="2500">
              <a:solidFill>
                <a:schemeClr val="dk2"/>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4" name="Shape 184"/>
        <p:cNvGrpSpPr/>
        <p:nvPr/>
      </p:nvGrpSpPr>
      <p:grpSpPr>
        <a:xfrm>
          <a:off x="0" y="0"/>
          <a:ext cx="0" cy="0"/>
          <a:chOff x="0" y="0"/>
          <a:chExt cx="0" cy="0"/>
        </a:xfrm>
      </p:grpSpPr>
      <p:cxnSp>
        <p:nvCxnSpPr>
          <p:cNvPr id="185" name="Google Shape;185;p23"/>
          <p:cNvCxnSpPr/>
          <p:nvPr/>
        </p:nvCxnSpPr>
        <p:spPr>
          <a:xfrm rot="10800000">
            <a:off x="2631575" y="5152600"/>
            <a:ext cx="3252300" cy="7200"/>
          </a:xfrm>
          <a:prstGeom prst="straightConnector1">
            <a:avLst/>
          </a:prstGeom>
          <a:noFill/>
          <a:ln cap="flat" cmpd="sng" w="28575">
            <a:solidFill>
              <a:schemeClr val="lt2"/>
            </a:solidFill>
            <a:prstDash val="solid"/>
            <a:round/>
            <a:headEnd len="med" w="med" type="none"/>
            <a:tailEnd len="med" w="med" type="none"/>
          </a:ln>
        </p:spPr>
      </p:cxnSp>
      <p:sp>
        <p:nvSpPr>
          <p:cNvPr id="186" name="Google Shape;186;p23"/>
          <p:cNvSpPr txBox="1"/>
          <p:nvPr>
            <p:ph idx="12" type="sldNum"/>
          </p:nvPr>
        </p:nvSpPr>
        <p:spPr>
          <a:xfrm>
            <a:off x="7847275" y="4740400"/>
            <a:ext cx="534300" cy="412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7" name="Google Shape;187;p23"/>
          <p:cNvPicPr preferRelativeResize="0"/>
          <p:nvPr/>
        </p:nvPicPr>
        <p:blipFill>
          <a:blip r:embed="rId3">
            <a:alphaModFix/>
          </a:blip>
          <a:stretch>
            <a:fillRect/>
          </a:stretch>
        </p:blipFill>
        <p:spPr>
          <a:xfrm>
            <a:off x="8417750" y="4799650"/>
            <a:ext cx="634452" cy="293700"/>
          </a:xfrm>
          <a:prstGeom prst="rect">
            <a:avLst/>
          </a:prstGeom>
          <a:noFill/>
          <a:ln>
            <a:noFill/>
          </a:ln>
        </p:spPr>
      </p:pic>
      <p:sp>
        <p:nvSpPr>
          <p:cNvPr id="188" name="Google Shape;188;p23"/>
          <p:cNvSpPr/>
          <p:nvPr/>
        </p:nvSpPr>
        <p:spPr>
          <a:xfrm>
            <a:off x="300875" y="4799650"/>
            <a:ext cx="1375500" cy="293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9" name="Google Shape;189;p23"/>
          <p:cNvSpPr/>
          <p:nvPr/>
        </p:nvSpPr>
        <p:spPr>
          <a:xfrm>
            <a:off x="-7175" y="-21500"/>
            <a:ext cx="1905900" cy="5208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90" name="Google Shape;190;p23"/>
          <p:cNvSpPr txBox="1"/>
          <p:nvPr/>
        </p:nvSpPr>
        <p:spPr>
          <a:xfrm>
            <a:off x="-72600" y="2191200"/>
            <a:ext cx="1905900" cy="76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Raleway"/>
                <a:ea typeface="Raleway"/>
                <a:cs typeface="Raleway"/>
                <a:sym typeface="Raleway"/>
              </a:rPr>
              <a:t>Goals</a:t>
            </a:r>
            <a:endParaRPr b="1" sz="3000">
              <a:solidFill>
                <a:schemeClr val="lt1"/>
              </a:solidFill>
              <a:latin typeface="Raleway"/>
              <a:ea typeface="Raleway"/>
              <a:cs typeface="Raleway"/>
              <a:sym typeface="Raleway"/>
            </a:endParaRPr>
          </a:p>
        </p:txBody>
      </p:sp>
      <p:sp>
        <p:nvSpPr>
          <p:cNvPr id="191" name="Google Shape;191;p23"/>
          <p:cNvSpPr/>
          <p:nvPr/>
        </p:nvSpPr>
        <p:spPr>
          <a:xfrm>
            <a:off x="5535125" y="2571750"/>
            <a:ext cx="3651600" cy="2614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92" name="Google Shape;192;p23"/>
          <p:cNvSpPr/>
          <p:nvPr/>
        </p:nvSpPr>
        <p:spPr>
          <a:xfrm>
            <a:off x="1898725" y="-29100"/>
            <a:ext cx="3636300" cy="2614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93" name="Google Shape;193;p23"/>
          <p:cNvSpPr txBox="1"/>
          <p:nvPr/>
        </p:nvSpPr>
        <p:spPr>
          <a:xfrm>
            <a:off x="5949575" y="2713150"/>
            <a:ext cx="3037500" cy="2380200"/>
          </a:xfrm>
          <a:prstGeom prst="rect">
            <a:avLst/>
          </a:prstGeom>
          <a:noFill/>
          <a:ln>
            <a:noFill/>
          </a:ln>
        </p:spPr>
        <p:txBody>
          <a:bodyPr anchorCtr="0" anchor="t" bIns="91425" lIns="91425" spcFirstLastPara="1" rIns="91425" wrap="square" tIns="91425">
            <a:noAutofit/>
          </a:bodyPr>
          <a:lstStyle/>
          <a:p>
            <a:pPr indent="0" lvl="0" marL="914400" rtl="0" algn="l">
              <a:lnSpc>
                <a:spcPct val="105000"/>
              </a:lnSpc>
              <a:spcBef>
                <a:spcPts val="0"/>
              </a:spcBef>
              <a:spcAft>
                <a:spcPts val="0"/>
              </a:spcAft>
              <a:buNone/>
            </a:pPr>
            <a:r>
              <a:rPr b="1" lang="en" sz="1200">
                <a:solidFill>
                  <a:schemeClr val="dk1"/>
                </a:solidFill>
                <a:latin typeface="Lato"/>
                <a:ea typeface="Lato"/>
                <a:cs typeface="Lato"/>
                <a:sym typeface="Lato"/>
              </a:rPr>
              <a:t>Audience</a:t>
            </a:r>
            <a:endParaRPr b="1" sz="1200">
              <a:solidFill>
                <a:schemeClr val="dk1"/>
              </a:solidFill>
              <a:latin typeface="Lato"/>
              <a:ea typeface="Lato"/>
              <a:cs typeface="Lato"/>
              <a:sym typeface="Lato"/>
            </a:endParaRPr>
          </a:p>
          <a:p>
            <a:pPr indent="-304800" lvl="0" marL="457200" rtl="0" algn="l">
              <a:lnSpc>
                <a:spcPct val="10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Identify the top 10 performing audiences</a:t>
            </a:r>
            <a:endParaRPr sz="1200">
              <a:solidFill>
                <a:schemeClr val="dk1"/>
              </a:solidFill>
              <a:latin typeface="Lato"/>
              <a:ea typeface="Lato"/>
              <a:cs typeface="Lato"/>
              <a:sym typeface="Lato"/>
            </a:endParaRPr>
          </a:p>
          <a:p>
            <a:pPr indent="-304800" lvl="0" marL="914400" rtl="0" algn="l">
              <a:lnSpc>
                <a:spcPct val="10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Performance Metrics </a:t>
            </a:r>
            <a:endParaRPr sz="1200">
              <a:solidFill>
                <a:schemeClr val="dk1"/>
              </a:solidFill>
              <a:latin typeface="Lato"/>
              <a:ea typeface="Lato"/>
              <a:cs typeface="Lato"/>
              <a:sym typeface="Lato"/>
            </a:endParaRPr>
          </a:p>
          <a:p>
            <a:pPr indent="-304800" lvl="0" marL="914400" rtl="0" algn="l">
              <a:lnSpc>
                <a:spcPct val="10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Branding Metrics </a:t>
            </a:r>
            <a:endParaRPr sz="1200">
              <a:solidFill>
                <a:schemeClr val="dk1"/>
              </a:solidFill>
              <a:latin typeface="Lato"/>
              <a:ea typeface="Lato"/>
              <a:cs typeface="Lato"/>
              <a:sym typeface="Lato"/>
            </a:endParaRPr>
          </a:p>
          <a:p>
            <a:pPr indent="0" lvl="0" marL="0" rtl="0" algn="l">
              <a:lnSpc>
                <a:spcPct val="105000"/>
              </a:lnSpc>
              <a:spcBef>
                <a:spcPts val="0"/>
              </a:spcBef>
              <a:spcAft>
                <a:spcPts val="0"/>
              </a:spcAft>
              <a:buNone/>
            </a:pPr>
            <a:r>
              <a:t/>
            </a:r>
            <a:endParaRPr sz="1200">
              <a:solidFill>
                <a:schemeClr val="dk1"/>
              </a:solidFill>
              <a:latin typeface="Lato"/>
              <a:ea typeface="Lato"/>
              <a:cs typeface="Lato"/>
              <a:sym typeface="Lato"/>
            </a:endParaRPr>
          </a:p>
          <a:p>
            <a:pPr indent="-304800" lvl="0" marL="457200" rtl="0" algn="l">
              <a:lnSpc>
                <a:spcPct val="10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Create insights from findings</a:t>
            </a:r>
            <a:endParaRPr sz="1200">
              <a:solidFill>
                <a:schemeClr val="dk1"/>
              </a:solidFill>
              <a:latin typeface="Lato"/>
              <a:ea typeface="Lato"/>
              <a:cs typeface="Lato"/>
              <a:sym typeface="Lato"/>
            </a:endParaRPr>
          </a:p>
          <a:p>
            <a:pPr indent="-304800" lvl="0" marL="457200" rtl="0" algn="l">
              <a:lnSpc>
                <a:spcPct val="10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Segment audiences into groups based on factors &amp; characteristics</a:t>
            </a:r>
            <a:endParaRPr sz="1200">
              <a:solidFill>
                <a:schemeClr val="dk1"/>
              </a:solidFill>
              <a:latin typeface="Lato"/>
              <a:ea typeface="Lato"/>
              <a:cs typeface="Lato"/>
              <a:sym typeface="Lato"/>
            </a:endParaRPr>
          </a:p>
        </p:txBody>
      </p:sp>
      <p:sp>
        <p:nvSpPr>
          <p:cNvPr id="194" name="Google Shape;194;p23"/>
          <p:cNvSpPr txBox="1"/>
          <p:nvPr/>
        </p:nvSpPr>
        <p:spPr>
          <a:xfrm>
            <a:off x="1941575" y="118275"/>
            <a:ext cx="3468300" cy="2319300"/>
          </a:xfrm>
          <a:prstGeom prst="rect">
            <a:avLst/>
          </a:prstGeom>
          <a:noFill/>
          <a:ln>
            <a:noFill/>
          </a:ln>
        </p:spPr>
        <p:txBody>
          <a:bodyPr anchorCtr="0" anchor="t" bIns="91425" lIns="91425" spcFirstLastPara="1" rIns="91425" wrap="square" tIns="91425">
            <a:noAutofit/>
          </a:bodyPr>
          <a:lstStyle/>
          <a:p>
            <a:pPr indent="0" lvl="0" marL="0" rtl="0" algn="ctr">
              <a:lnSpc>
                <a:spcPct val="105000"/>
              </a:lnSpc>
              <a:spcBef>
                <a:spcPts val="0"/>
              </a:spcBef>
              <a:spcAft>
                <a:spcPts val="0"/>
              </a:spcAft>
              <a:buNone/>
            </a:pPr>
            <a:r>
              <a:rPr b="1" lang="en" sz="1200">
                <a:solidFill>
                  <a:schemeClr val="dk1"/>
                </a:solidFill>
                <a:latin typeface="Lato"/>
                <a:ea typeface="Lato"/>
                <a:cs typeface="Lato"/>
                <a:sym typeface="Lato"/>
              </a:rPr>
              <a:t>Market Efficiency</a:t>
            </a:r>
            <a:endParaRPr b="1" sz="1200">
              <a:solidFill>
                <a:schemeClr val="dk1"/>
              </a:solidFill>
              <a:latin typeface="Lato"/>
              <a:ea typeface="Lato"/>
              <a:cs typeface="Lato"/>
              <a:sym typeface="Lato"/>
            </a:endParaRPr>
          </a:p>
          <a:p>
            <a:pPr indent="-304800" lvl="0" marL="457200" rtl="0" algn="l">
              <a:lnSpc>
                <a:spcPct val="10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Identify the top and bottom 10 performing Designated Market Areas (DMAs)</a:t>
            </a:r>
            <a:endParaRPr sz="1200">
              <a:solidFill>
                <a:schemeClr val="dk1"/>
              </a:solidFill>
              <a:latin typeface="Lato"/>
              <a:ea typeface="Lato"/>
              <a:cs typeface="Lato"/>
              <a:sym typeface="Lato"/>
            </a:endParaRPr>
          </a:p>
          <a:p>
            <a:pPr indent="-304800" lvl="0" marL="457200" rtl="0" algn="l">
              <a:lnSpc>
                <a:spcPct val="10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Identify markets to exclude from future initiatives</a:t>
            </a:r>
            <a:endParaRPr sz="1200">
              <a:solidFill>
                <a:schemeClr val="dk1"/>
              </a:solidFill>
              <a:latin typeface="Lato"/>
              <a:ea typeface="Lato"/>
              <a:cs typeface="Lato"/>
              <a:sym typeface="Lato"/>
            </a:endParaRPr>
          </a:p>
          <a:p>
            <a:pPr indent="0" lvl="0" marL="0" rtl="0" algn="ctr">
              <a:lnSpc>
                <a:spcPct val="105000"/>
              </a:lnSpc>
              <a:spcBef>
                <a:spcPts val="0"/>
              </a:spcBef>
              <a:spcAft>
                <a:spcPts val="0"/>
              </a:spcAft>
              <a:buNone/>
            </a:pPr>
            <a:r>
              <a:rPr b="1" lang="en" sz="1200">
                <a:solidFill>
                  <a:schemeClr val="dk1"/>
                </a:solidFill>
                <a:latin typeface="Lato"/>
                <a:ea typeface="Lato"/>
                <a:cs typeface="Lato"/>
                <a:sym typeface="Lato"/>
              </a:rPr>
              <a:t>Devices &amp; Locations</a:t>
            </a:r>
            <a:endParaRPr b="1" sz="1200">
              <a:solidFill>
                <a:schemeClr val="dk1"/>
              </a:solidFill>
              <a:latin typeface="Lato"/>
              <a:ea typeface="Lato"/>
              <a:cs typeface="Lato"/>
              <a:sym typeface="Lato"/>
            </a:endParaRPr>
          </a:p>
          <a:p>
            <a:pPr indent="-304800" lvl="0" marL="457200" rtl="0" algn="l">
              <a:lnSpc>
                <a:spcPct val="105000"/>
              </a:lnSpc>
              <a:spcBef>
                <a:spcPts val="0"/>
              </a:spcBef>
              <a:spcAft>
                <a:spcPts val="0"/>
              </a:spcAft>
              <a:buSzPts val="1200"/>
              <a:buFont typeface="Lato"/>
              <a:buChar char="➔"/>
            </a:pPr>
            <a:r>
              <a:rPr lang="en" sz="1200">
                <a:latin typeface="Lato"/>
                <a:ea typeface="Lato"/>
                <a:cs typeface="Lato"/>
                <a:sym typeface="Lato"/>
              </a:rPr>
              <a:t>Identify top and bottom 10 performing devices across top and bottom DMAs</a:t>
            </a:r>
            <a:endParaRPr sz="1200">
              <a:solidFill>
                <a:schemeClr val="dk1"/>
              </a:solidFill>
              <a:latin typeface="Lato"/>
              <a:ea typeface="Lato"/>
              <a:cs typeface="Lato"/>
              <a:sym typeface="Lato"/>
            </a:endParaRPr>
          </a:p>
          <a:p>
            <a:pPr indent="-298450" lvl="0" marL="457200" rtl="0" algn="l">
              <a:lnSpc>
                <a:spcPct val="105000"/>
              </a:lnSpc>
              <a:spcBef>
                <a:spcPts val="0"/>
              </a:spcBef>
              <a:spcAft>
                <a:spcPts val="0"/>
              </a:spcAft>
              <a:buSzPts val="1100"/>
              <a:buFont typeface="Lato"/>
              <a:buChar char="➔"/>
            </a:pPr>
            <a:r>
              <a:rPr lang="en" sz="1200">
                <a:solidFill>
                  <a:schemeClr val="dk1"/>
                </a:solidFill>
                <a:latin typeface="Lato"/>
                <a:ea typeface="Lato"/>
                <a:cs typeface="Lato"/>
                <a:sym typeface="Lato"/>
              </a:rPr>
              <a:t>Identify which devices were the most cost effective in top and bottom DMAs </a:t>
            </a:r>
            <a:endParaRPr b="1" sz="1200">
              <a:solidFill>
                <a:schemeClr val="dk1"/>
              </a:solidFill>
              <a:latin typeface="Lato"/>
              <a:ea typeface="Lato"/>
              <a:cs typeface="Lato"/>
              <a:sym typeface="Lato"/>
            </a:endParaRPr>
          </a:p>
          <a:p>
            <a:pPr indent="0" lvl="0" marL="0" rtl="0" algn="l">
              <a:lnSpc>
                <a:spcPct val="105000"/>
              </a:lnSpc>
              <a:spcBef>
                <a:spcPts val="0"/>
              </a:spcBef>
              <a:spcAft>
                <a:spcPts val="0"/>
              </a:spcAft>
              <a:buNone/>
            </a:pPr>
            <a:r>
              <a:t/>
            </a:r>
            <a:endParaRPr sz="1200">
              <a:solidFill>
                <a:schemeClr val="dk1"/>
              </a:solidFill>
              <a:latin typeface="Lato"/>
              <a:ea typeface="Lato"/>
              <a:cs typeface="Lato"/>
              <a:sym typeface="Lato"/>
            </a:endParaRPr>
          </a:p>
        </p:txBody>
      </p:sp>
      <p:sp>
        <p:nvSpPr>
          <p:cNvPr id="195" name="Google Shape;195;p23"/>
          <p:cNvSpPr txBox="1"/>
          <p:nvPr/>
        </p:nvSpPr>
        <p:spPr>
          <a:xfrm>
            <a:off x="5734775" y="118275"/>
            <a:ext cx="3252300" cy="1888500"/>
          </a:xfrm>
          <a:prstGeom prst="rect">
            <a:avLst/>
          </a:prstGeom>
          <a:noFill/>
          <a:ln>
            <a:noFill/>
          </a:ln>
        </p:spPr>
        <p:txBody>
          <a:bodyPr anchorCtr="0" anchor="t" bIns="91425" lIns="91425" spcFirstLastPara="1" rIns="91425" wrap="square" tIns="91425">
            <a:noAutofit/>
          </a:bodyPr>
          <a:lstStyle/>
          <a:p>
            <a:pPr indent="0" lvl="0" marL="0" marR="0" rtl="0" algn="ctr">
              <a:lnSpc>
                <a:spcPct val="105000"/>
              </a:lnSpc>
              <a:spcBef>
                <a:spcPts val="0"/>
              </a:spcBef>
              <a:spcAft>
                <a:spcPts val="0"/>
              </a:spcAft>
              <a:buNone/>
            </a:pPr>
            <a:r>
              <a:rPr b="1" lang="en" sz="1200">
                <a:solidFill>
                  <a:schemeClr val="dk1"/>
                </a:solidFill>
                <a:latin typeface="Lato"/>
                <a:ea typeface="Lato"/>
                <a:cs typeface="Lato"/>
                <a:sym typeface="Lato"/>
              </a:rPr>
              <a:t>Device Types &amp; Operating Systems</a:t>
            </a:r>
            <a:endParaRPr b="1" sz="1200">
              <a:solidFill>
                <a:schemeClr val="dk1"/>
              </a:solidFill>
              <a:latin typeface="Lato"/>
              <a:ea typeface="Lato"/>
              <a:cs typeface="Lato"/>
              <a:sym typeface="Lato"/>
            </a:endParaRPr>
          </a:p>
          <a:p>
            <a:pPr indent="-304800" lvl="0" marL="457200" marR="0" rtl="0" algn="l">
              <a:lnSpc>
                <a:spcPct val="10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Identify the top 5 publishers (websites) whom our </a:t>
            </a:r>
            <a:r>
              <a:rPr lang="en" sz="1200">
                <a:solidFill>
                  <a:schemeClr val="dk1"/>
                </a:solidFill>
                <a:latin typeface="Lato"/>
                <a:ea typeface="Lato"/>
                <a:cs typeface="Lato"/>
                <a:sym typeface="Lato"/>
              </a:rPr>
              <a:t>clients</a:t>
            </a:r>
            <a:r>
              <a:rPr lang="en" sz="1200">
                <a:solidFill>
                  <a:schemeClr val="dk1"/>
                </a:solidFill>
                <a:latin typeface="Lato"/>
                <a:ea typeface="Lato"/>
                <a:cs typeface="Lato"/>
                <a:sym typeface="Lato"/>
              </a:rPr>
              <a:t> should Direct Buy from based on KPI’s</a:t>
            </a:r>
            <a:endParaRPr sz="1200">
              <a:solidFill>
                <a:schemeClr val="dk1"/>
              </a:solidFill>
              <a:latin typeface="Lato"/>
              <a:ea typeface="Lato"/>
              <a:cs typeface="Lato"/>
              <a:sym typeface="Lato"/>
            </a:endParaRPr>
          </a:p>
          <a:p>
            <a:pPr indent="-304800" lvl="0" marL="457200" marR="0" rtl="0" algn="l">
              <a:lnSpc>
                <a:spcPct val="10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Identify the top inventory sources (exchanges) yield the greatest results by their KPI’s</a:t>
            </a:r>
            <a:endParaRPr sz="1200">
              <a:solidFill>
                <a:schemeClr val="dk1"/>
              </a:solidFill>
              <a:latin typeface="Lato"/>
              <a:ea typeface="Lato"/>
              <a:cs typeface="Lato"/>
              <a:sym typeface="Lato"/>
            </a:endParaRPr>
          </a:p>
          <a:p>
            <a:pPr indent="0" lvl="0" marL="914400" rtl="0" algn="l">
              <a:lnSpc>
                <a:spcPct val="105000"/>
              </a:lnSpc>
              <a:spcBef>
                <a:spcPts val="0"/>
              </a:spcBef>
              <a:spcAft>
                <a:spcPts val="0"/>
              </a:spcAft>
              <a:buNone/>
            </a:pPr>
            <a:r>
              <a:t/>
            </a:r>
            <a:endParaRPr sz="1600">
              <a:solidFill>
                <a:schemeClr val="dk2"/>
              </a:solidFill>
              <a:latin typeface="Lato"/>
              <a:ea typeface="Lato"/>
              <a:cs typeface="Lato"/>
              <a:sym typeface="Lato"/>
            </a:endParaRPr>
          </a:p>
        </p:txBody>
      </p:sp>
      <p:sp>
        <p:nvSpPr>
          <p:cNvPr id="196" name="Google Shape;196;p23"/>
          <p:cNvSpPr txBox="1"/>
          <p:nvPr/>
        </p:nvSpPr>
        <p:spPr>
          <a:xfrm>
            <a:off x="1982775" y="2709488"/>
            <a:ext cx="3468300" cy="2319300"/>
          </a:xfrm>
          <a:prstGeom prst="rect">
            <a:avLst/>
          </a:prstGeom>
          <a:noFill/>
          <a:ln>
            <a:noFill/>
          </a:ln>
        </p:spPr>
        <p:txBody>
          <a:bodyPr anchorCtr="0" anchor="t" bIns="91425" lIns="91425" spcFirstLastPara="1" rIns="91425" wrap="square" tIns="91425">
            <a:noAutofit/>
          </a:bodyPr>
          <a:lstStyle/>
          <a:p>
            <a:pPr indent="0" lvl="0" marL="0" rtl="0" algn="ctr">
              <a:lnSpc>
                <a:spcPct val="105000"/>
              </a:lnSpc>
              <a:spcBef>
                <a:spcPts val="0"/>
              </a:spcBef>
              <a:spcAft>
                <a:spcPts val="0"/>
              </a:spcAft>
              <a:buNone/>
            </a:pPr>
            <a:r>
              <a:rPr b="1" lang="en" sz="1200">
                <a:solidFill>
                  <a:schemeClr val="dk1"/>
                </a:solidFill>
                <a:latin typeface="Lato"/>
                <a:ea typeface="Lato"/>
                <a:cs typeface="Lato"/>
                <a:sym typeface="Lato"/>
              </a:rPr>
              <a:t>Creative Sizes</a:t>
            </a:r>
            <a:endParaRPr b="1" sz="1200">
              <a:solidFill>
                <a:schemeClr val="dk1"/>
              </a:solidFill>
              <a:latin typeface="Lato"/>
              <a:ea typeface="Lato"/>
              <a:cs typeface="Lato"/>
              <a:sym typeface="Lato"/>
            </a:endParaRPr>
          </a:p>
          <a:p>
            <a:pPr indent="0" lvl="0" marL="0" rtl="0" algn="ctr">
              <a:lnSpc>
                <a:spcPct val="105000"/>
              </a:lnSpc>
              <a:spcBef>
                <a:spcPts val="0"/>
              </a:spcBef>
              <a:spcAft>
                <a:spcPts val="0"/>
              </a:spcAft>
              <a:buNone/>
            </a:pPr>
            <a:r>
              <a:t/>
            </a:r>
            <a:endParaRPr b="1" sz="1200">
              <a:solidFill>
                <a:schemeClr val="dk1"/>
              </a:solidFill>
              <a:latin typeface="Lato"/>
              <a:ea typeface="Lato"/>
              <a:cs typeface="Lato"/>
              <a:sym typeface="Lato"/>
            </a:endParaRPr>
          </a:p>
          <a:p>
            <a:pPr indent="-304800" lvl="0" marL="457200" rtl="0" algn="l">
              <a:lnSpc>
                <a:spcPct val="10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Identify which creative sizes are the highest and lowest performers</a:t>
            </a:r>
            <a:endParaRPr sz="1200">
              <a:solidFill>
                <a:schemeClr val="dk1"/>
              </a:solidFill>
              <a:latin typeface="Lato"/>
              <a:ea typeface="Lato"/>
              <a:cs typeface="Lato"/>
              <a:sym typeface="Lato"/>
            </a:endParaRPr>
          </a:p>
          <a:p>
            <a:pPr indent="-304800" lvl="1" marL="914400" rtl="0" algn="l">
              <a:lnSpc>
                <a:spcPct val="10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Performance metrics</a:t>
            </a:r>
            <a:endParaRPr sz="1200">
              <a:solidFill>
                <a:schemeClr val="dk1"/>
              </a:solidFill>
              <a:latin typeface="Lato"/>
              <a:ea typeface="Lato"/>
              <a:cs typeface="Lato"/>
              <a:sym typeface="Lato"/>
            </a:endParaRPr>
          </a:p>
          <a:p>
            <a:pPr indent="-304800" lvl="1" marL="914400" rtl="0" algn="l">
              <a:lnSpc>
                <a:spcPct val="10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Branding Metrics</a:t>
            </a:r>
            <a:endParaRPr sz="1200">
              <a:solidFill>
                <a:schemeClr val="dk1"/>
              </a:solidFill>
              <a:latin typeface="Lato"/>
              <a:ea typeface="Lato"/>
              <a:cs typeface="Lato"/>
              <a:sym typeface="Lato"/>
            </a:endParaRPr>
          </a:p>
          <a:p>
            <a:pPr indent="0" lvl="0" marL="914400" rtl="0" algn="l">
              <a:lnSpc>
                <a:spcPct val="105000"/>
              </a:lnSpc>
              <a:spcBef>
                <a:spcPts val="0"/>
              </a:spcBef>
              <a:spcAft>
                <a:spcPts val="0"/>
              </a:spcAft>
              <a:buNone/>
            </a:pPr>
            <a:r>
              <a:t/>
            </a:r>
            <a:endParaRPr sz="1200">
              <a:solidFill>
                <a:schemeClr val="dk1"/>
              </a:solidFill>
              <a:latin typeface="Lato"/>
              <a:ea typeface="Lato"/>
              <a:cs typeface="Lato"/>
              <a:sym typeface="Lato"/>
            </a:endParaRPr>
          </a:p>
          <a:p>
            <a:pPr indent="-298450" lvl="0" marL="457200" rtl="0" algn="l">
              <a:lnSpc>
                <a:spcPct val="105000"/>
              </a:lnSpc>
              <a:spcBef>
                <a:spcPts val="0"/>
              </a:spcBef>
              <a:spcAft>
                <a:spcPts val="0"/>
              </a:spcAft>
              <a:buClr>
                <a:schemeClr val="dk1"/>
              </a:buClr>
              <a:buSzPts val="1100"/>
              <a:buFont typeface="Lato"/>
              <a:buChar char="➔"/>
            </a:pPr>
            <a:r>
              <a:rPr lang="en" sz="1200">
                <a:solidFill>
                  <a:schemeClr val="dk1"/>
                </a:solidFill>
                <a:latin typeface="Lato"/>
                <a:ea typeface="Lato"/>
                <a:cs typeface="Lato"/>
                <a:sym typeface="Lato"/>
              </a:rPr>
              <a:t>Highest and lowest performers by</a:t>
            </a:r>
            <a:endParaRPr sz="1200">
              <a:solidFill>
                <a:schemeClr val="dk1"/>
              </a:solidFill>
              <a:latin typeface="Lato"/>
              <a:ea typeface="Lato"/>
              <a:cs typeface="Lato"/>
              <a:sym typeface="Lato"/>
            </a:endParaRPr>
          </a:p>
          <a:p>
            <a:pPr indent="-298450" lvl="1" marL="914400" rtl="0" algn="l">
              <a:lnSpc>
                <a:spcPct val="105000"/>
              </a:lnSpc>
              <a:spcBef>
                <a:spcPts val="0"/>
              </a:spcBef>
              <a:spcAft>
                <a:spcPts val="0"/>
              </a:spcAft>
              <a:buClr>
                <a:schemeClr val="dk1"/>
              </a:buClr>
              <a:buSzPts val="1100"/>
              <a:buFont typeface="Lato"/>
              <a:buChar char="◆"/>
            </a:pPr>
            <a:r>
              <a:rPr lang="en" sz="1200">
                <a:solidFill>
                  <a:schemeClr val="dk1"/>
                </a:solidFill>
                <a:latin typeface="Lato"/>
                <a:ea typeface="Lato"/>
                <a:cs typeface="Lato"/>
                <a:sym typeface="Lato"/>
              </a:rPr>
              <a:t>Device </a:t>
            </a:r>
            <a:endParaRPr sz="1200">
              <a:solidFill>
                <a:schemeClr val="dk1"/>
              </a:solidFill>
              <a:latin typeface="Lato"/>
              <a:ea typeface="Lato"/>
              <a:cs typeface="Lato"/>
              <a:sym typeface="Lato"/>
            </a:endParaRPr>
          </a:p>
          <a:p>
            <a:pPr indent="-298450" lvl="1" marL="914400" rtl="0" algn="l">
              <a:lnSpc>
                <a:spcPct val="105000"/>
              </a:lnSpc>
              <a:spcBef>
                <a:spcPts val="0"/>
              </a:spcBef>
              <a:spcAft>
                <a:spcPts val="0"/>
              </a:spcAft>
              <a:buClr>
                <a:schemeClr val="dk1"/>
              </a:buClr>
              <a:buSzPts val="1100"/>
              <a:buFont typeface="Lato"/>
              <a:buChar char="◆"/>
            </a:pPr>
            <a:r>
              <a:rPr lang="en" sz="1200">
                <a:solidFill>
                  <a:schemeClr val="dk1"/>
                </a:solidFill>
                <a:latin typeface="Lato"/>
                <a:ea typeface="Lato"/>
                <a:cs typeface="Lato"/>
                <a:sym typeface="Lato"/>
              </a:rPr>
              <a:t>Location </a:t>
            </a:r>
            <a:endParaRPr sz="1200">
              <a:solidFill>
                <a:schemeClr val="dk1"/>
              </a:solidFill>
              <a:latin typeface="Lato"/>
              <a:ea typeface="Lato"/>
              <a:cs typeface="Lato"/>
              <a:sym typeface="Lato"/>
            </a:endParaRPr>
          </a:p>
          <a:p>
            <a:pPr indent="-298450" lvl="1" marL="914400" rtl="0" algn="l">
              <a:lnSpc>
                <a:spcPct val="105000"/>
              </a:lnSpc>
              <a:spcBef>
                <a:spcPts val="0"/>
              </a:spcBef>
              <a:spcAft>
                <a:spcPts val="0"/>
              </a:spcAft>
              <a:buClr>
                <a:schemeClr val="dk1"/>
              </a:buClr>
              <a:buSzPts val="1100"/>
              <a:buFont typeface="Lato"/>
              <a:buChar char="◆"/>
            </a:pPr>
            <a:r>
              <a:rPr lang="en" sz="1200">
                <a:solidFill>
                  <a:schemeClr val="dk1"/>
                </a:solidFill>
                <a:latin typeface="Lato"/>
                <a:ea typeface="Lato"/>
                <a:cs typeface="Lato"/>
                <a:sym typeface="Lato"/>
              </a:rPr>
              <a:t>Messaging </a:t>
            </a:r>
            <a:r>
              <a:rPr lang="en" sz="1200">
                <a:solidFill>
                  <a:schemeClr val="dk1"/>
                </a:solidFill>
                <a:latin typeface="Lato"/>
                <a:ea typeface="Lato"/>
                <a:cs typeface="Lato"/>
                <a:sym typeface="Lato"/>
              </a:rPr>
              <a:t> </a:t>
            </a:r>
            <a:endParaRPr b="1" sz="1200">
              <a:solidFill>
                <a:schemeClr val="dk1"/>
              </a:solidFill>
              <a:latin typeface="Lato"/>
              <a:ea typeface="Lato"/>
              <a:cs typeface="Lato"/>
              <a:sym typeface="Lato"/>
            </a:endParaRPr>
          </a:p>
          <a:p>
            <a:pPr indent="0" lvl="0" marL="0" rtl="0" algn="l">
              <a:lnSpc>
                <a:spcPct val="115000"/>
              </a:lnSpc>
              <a:spcBef>
                <a:spcPts val="0"/>
              </a:spcBef>
              <a:spcAft>
                <a:spcPts val="1200"/>
              </a:spcAft>
              <a:buNone/>
            </a:pPr>
            <a:r>
              <a:t/>
            </a:r>
            <a:endParaRPr sz="1200">
              <a:solidFill>
                <a:schemeClr val="dk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0" name="Shape 200"/>
        <p:cNvGrpSpPr/>
        <p:nvPr/>
      </p:nvGrpSpPr>
      <p:grpSpPr>
        <a:xfrm>
          <a:off x="0" y="0"/>
          <a:ext cx="0" cy="0"/>
          <a:chOff x="0" y="0"/>
          <a:chExt cx="0" cy="0"/>
        </a:xfrm>
      </p:grpSpPr>
      <p:sp>
        <p:nvSpPr>
          <p:cNvPr id="201" name="Google Shape;201;p24"/>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Location Influence on Performance</a:t>
            </a:r>
            <a:endParaRPr/>
          </a:p>
        </p:txBody>
      </p:sp>
      <p:sp>
        <p:nvSpPr>
          <p:cNvPr id="202" name="Google Shape;202;p24"/>
          <p:cNvSpPr txBox="1"/>
          <p:nvPr/>
        </p:nvSpPr>
        <p:spPr>
          <a:xfrm>
            <a:off x="729450" y="4249300"/>
            <a:ext cx="4727400" cy="7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Karen Dominguez- Spatial Analyst </a:t>
            </a:r>
            <a:endParaRPr sz="1300">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5"/>
          <p:cNvSpPr txBox="1"/>
          <p:nvPr>
            <p:ph type="title"/>
          </p:nvPr>
        </p:nvSpPr>
        <p:spPr>
          <a:xfrm>
            <a:off x="326325" y="54375"/>
            <a:ext cx="8670000" cy="2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Device Popularity Among Top and Low Performing DMA’s</a:t>
            </a:r>
            <a:endParaRPr sz="2300"/>
          </a:p>
        </p:txBody>
      </p:sp>
      <p:sp>
        <p:nvSpPr>
          <p:cNvPr id="208" name="Google Shape;208;p25"/>
          <p:cNvSpPr txBox="1"/>
          <p:nvPr>
            <p:ph idx="1" type="body"/>
          </p:nvPr>
        </p:nvSpPr>
        <p:spPr>
          <a:xfrm>
            <a:off x="5539775" y="730350"/>
            <a:ext cx="3403200" cy="216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Across top 10 DMA’s</a:t>
            </a:r>
            <a:endParaRPr/>
          </a:p>
          <a:p>
            <a:pPr indent="0" lvl="0" marL="0" rtl="0" algn="l">
              <a:spcBef>
                <a:spcPts val="1600"/>
              </a:spcBef>
              <a:spcAft>
                <a:spcPts val="0"/>
              </a:spcAft>
              <a:buNone/>
            </a:pPr>
            <a:r>
              <a:rPr lang="en"/>
              <a:t>Device’s Ranked in Top Popularity DMA’s</a:t>
            </a:r>
            <a:endParaRPr/>
          </a:p>
          <a:p>
            <a:pPr indent="0" lvl="0" marL="914400" rtl="0" algn="l">
              <a:lnSpc>
                <a:spcPct val="100000"/>
              </a:lnSpc>
              <a:spcBef>
                <a:spcPts val="1600"/>
              </a:spcBef>
              <a:spcAft>
                <a:spcPts val="0"/>
              </a:spcAft>
              <a:buNone/>
            </a:pPr>
            <a:r>
              <a:rPr lang="en"/>
              <a:t>1. Smartphones</a:t>
            </a:r>
            <a:endParaRPr/>
          </a:p>
          <a:p>
            <a:pPr indent="0" lvl="0" marL="914400" rtl="0" algn="l">
              <a:lnSpc>
                <a:spcPct val="100000"/>
              </a:lnSpc>
              <a:spcBef>
                <a:spcPts val="1600"/>
              </a:spcBef>
              <a:spcAft>
                <a:spcPts val="0"/>
              </a:spcAft>
              <a:buNone/>
            </a:pPr>
            <a:r>
              <a:rPr lang="en"/>
              <a:t>2.  Microsoft PC </a:t>
            </a:r>
            <a:endParaRPr/>
          </a:p>
          <a:p>
            <a:pPr indent="0" lvl="0" marL="914400" rtl="0" algn="l">
              <a:lnSpc>
                <a:spcPct val="100000"/>
              </a:lnSpc>
              <a:spcBef>
                <a:spcPts val="1600"/>
              </a:spcBef>
              <a:spcAft>
                <a:spcPts val="0"/>
              </a:spcAft>
              <a:buNone/>
            </a:pPr>
            <a:r>
              <a:rPr lang="en"/>
              <a:t>3. </a:t>
            </a:r>
            <a:r>
              <a:rPr lang="en"/>
              <a:t>Apple PC</a:t>
            </a:r>
            <a:endParaRPr/>
          </a:p>
          <a:p>
            <a:pPr indent="0" lvl="0" marL="914400" rtl="0" algn="l">
              <a:lnSpc>
                <a:spcPct val="100000"/>
              </a:lnSpc>
              <a:spcBef>
                <a:spcPts val="1600"/>
              </a:spcBef>
              <a:spcAft>
                <a:spcPts val="0"/>
              </a:spcAft>
              <a:buNone/>
            </a:pPr>
            <a:r>
              <a:t/>
            </a:r>
            <a:endParaRPr/>
          </a:p>
          <a:p>
            <a:pPr indent="0" lvl="0" marL="0" rtl="0" algn="l">
              <a:lnSpc>
                <a:spcPct val="100000"/>
              </a:lnSpc>
              <a:spcBef>
                <a:spcPts val="1600"/>
              </a:spcBef>
              <a:spcAft>
                <a:spcPts val="0"/>
              </a:spcAft>
              <a:buNone/>
            </a:pPr>
            <a:r>
              <a:t/>
            </a:r>
            <a:endParaRPr/>
          </a:p>
          <a:p>
            <a:pPr indent="0" lvl="0" marL="1371600" rtl="0" algn="l">
              <a:spcBef>
                <a:spcPts val="1600"/>
              </a:spcBef>
              <a:spcAft>
                <a:spcPts val="1600"/>
              </a:spcAft>
              <a:buNone/>
            </a:pPr>
            <a:r>
              <a:t/>
            </a:r>
            <a:endParaRPr/>
          </a:p>
        </p:txBody>
      </p:sp>
      <p:pic>
        <p:nvPicPr>
          <p:cNvPr id="209" name="Google Shape;209;p25" title="Chart"/>
          <p:cNvPicPr preferRelativeResize="0"/>
          <p:nvPr/>
        </p:nvPicPr>
        <p:blipFill>
          <a:blip r:embed="rId3">
            <a:alphaModFix/>
          </a:blip>
          <a:stretch>
            <a:fillRect/>
          </a:stretch>
        </p:blipFill>
        <p:spPr>
          <a:xfrm>
            <a:off x="257600" y="1375225"/>
            <a:ext cx="5389574" cy="3337675"/>
          </a:xfrm>
          <a:prstGeom prst="rect">
            <a:avLst/>
          </a:prstGeom>
          <a:noFill/>
          <a:ln>
            <a:noFill/>
          </a:ln>
        </p:spPr>
      </p:pic>
      <p:sp>
        <p:nvSpPr>
          <p:cNvPr id="210" name="Google Shape;210;p25"/>
          <p:cNvSpPr txBox="1"/>
          <p:nvPr/>
        </p:nvSpPr>
        <p:spPr>
          <a:xfrm>
            <a:off x="5695150" y="2975775"/>
            <a:ext cx="2975700" cy="18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Top Devices in Bottom DMA’s: Smartphones, Window PC, and Apple PC</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Apple PC was the </a:t>
            </a:r>
            <a:r>
              <a:rPr b="1" lang="en" sz="1300">
                <a:solidFill>
                  <a:schemeClr val="accent1"/>
                </a:solidFill>
                <a:latin typeface="Lato"/>
                <a:ea typeface="Lato"/>
                <a:cs typeface="Lato"/>
                <a:sym typeface="Lato"/>
              </a:rPr>
              <a:t>least popular </a:t>
            </a:r>
            <a:r>
              <a:rPr lang="en" sz="1300">
                <a:solidFill>
                  <a:schemeClr val="accent1"/>
                </a:solidFill>
                <a:latin typeface="Lato"/>
                <a:ea typeface="Lato"/>
                <a:cs typeface="Lato"/>
                <a:sym typeface="Lato"/>
              </a:rPr>
              <a:t>device across both </a:t>
            </a:r>
            <a:r>
              <a:rPr b="1" lang="en" sz="1300">
                <a:solidFill>
                  <a:schemeClr val="accent1"/>
                </a:solidFill>
                <a:latin typeface="Lato"/>
                <a:ea typeface="Lato"/>
                <a:cs typeface="Lato"/>
                <a:sym typeface="Lato"/>
              </a:rPr>
              <a:t>Top and Bottom DMA’s while smartphones was the most popular</a:t>
            </a:r>
            <a:endParaRPr b="1" sz="1300">
              <a:solidFill>
                <a:schemeClr val="accen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6"/>
          <p:cNvSpPr txBox="1"/>
          <p:nvPr>
            <p:ph idx="4294967295" type="title"/>
          </p:nvPr>
        </p:nvSpPr>
        <p:spPr>
          <a:xfrm>
            <a:off x="325200" y="0"/>
            <a:ext cx="8818800" cy="48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Designated Market Area</a:t>
            </a:r>
            <a:r>
              <a:rPr lang="en" sz="2600"/>
              <a:t> by Cost per </a:t>
            </a:r>
            <a:r>
              <a:rPr lang="en" sz="2600"/>
              <a:t>Acquisition</a:t>
            </a:r>
            <a:r>
              <a:rPr lang="en" sz="2600"/>
              <a:t> (CPA)</a:t>
            </a:r>
            <a:endParaRPr sz="2600"/>
          </a:p>
        </p:txBody>
      </p:sp>
      <p:pic>
        <p:nvPicPr>
          <p:cNvPr id="216" name="Google Shape;216;p26"/>
          <p:cNvPicPr preferRelativeResize="0"/>
          <p:nvPr/>
        </p:nvPicPr>
        <p:blipFill>
          <a:blip r:embed="rId3">
            <a:alphaModFix/>
          </a:blip>
          <a:stretch>
            <a:fillRect/>
          </a:stretch>
        </p:blipFill>
        <p:spPr>
          <a:xfrm>
            <a:off x="5343425" y="481800"/>
            <a:ext cx="3138900" cy="3340851"/>
          </a:xfrm>
          <a:prstGeom prst="rect">
            <a:avLst/>
          </a:prstGeom>
          <a:noFill/>
          <a:ln>
            <a:noFill/>
          </a:ln>
        </p:spPr>
      </p:pic>
      <p:sp>
        <p:nvSpPr>
          <p:cNvPr id="217" name="Google Shape;217;p26"/>
          <p:cNvSpPr txBox="1"/>
          <p:nvPr/>
        </p:nvSpPr>
        <p:spPr>
          <a:xfrm>
            <a:off x="108775" y="3783900"/>
            <a:ext cx="4312200" cy="135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6AA84F"/>
                </a:solidFill>
                <a:highlight>
                  <a:schemeClr val="lt1"/>
                </a:highlight>
                <a:latin typeface="Lato"/>
                <a:ea typeface="Lato"/>
                <a:cs typeface="Lato"/>
                <a:sym typeface="Lato"/>
              </a:rPr>
              <a:t>Highest Performers:</a:t>
            </a:r>
            <a:endParaRPr b="1" sz="900">
              <a:solidFill>
                <a:srgbClr val="6AA84F"/>
              </a:solidFill>
              <a:highlight>
                <a:schemeClr val="lt1"/>
              </a:highlight>
              <a:latin typeface="Lato"/>
              <a:ea typeface="Lato"/>
              <a:cs typeface="Lato"/>
              <a:sym typeface="Lato"/>
            </a:endParaRPr>
          </a:p>
          <a:p>
            <a:pPr indent="0" lvl="0" marL="0" rtl="0" algn="l">
              <a:spcBef>
                <a:spcPts val="0"/>
              </a:spcBef>
              <a:spcAft>
                <a:spcPts val="0"/>
              </a:spcAft>
              <a:buNone/>
            </a:pPr>
            <a:r>
              <a:rPr b="1" lang="en" sz="900">
                <a:solidFill>
                  <a:schemeClr val="dk2"/>
                </a:solidFill>
                <a:latin typeface="Lato"/>
                <a:ea typeface="Lato"/>
                <a:cs typeface="Lato"/>
                <a:sym typeface="Lato"/>
              </a:rPr>
              <a:t>Birmingham, AL:</a:t>
            </a:r>
            <a:endParaRPr b="1" sz="900">
              <a:solidFill>
                <a:schemeClr val="dk2"/>
              </a:solidFill>
              <a:latin typeface="Lato"/>
              <a:ea typeface="Lato"/>
              <a:cs typeface="Lato"/>
              <a:sym typeface="Lato"/>
            </a:endParaRPr>
          </a:p>
          <a:p>
            <a:pPr indent="0" lvl="0" marL="0" rtl="0" algn="l">
              <a:spcBef>
                <a:spcPts val="0"/>
              </a:spcBef>
              <a:spcAft>
                <a:spcPts val="0"/>
              </a:spcAft>
              <a:buNone/>
            </a:pPr>
            <a:r>
              <a:rPr b="1" lang="en" sz="900">
                <a:solidFill>
                  <a:srgbClr val="6AA84F"/>
                </a:solidFill>
                <a:latin typeface="Lato"/>
                <a:ea typeface="Lato"/>
                <a:cs typeface="Lato"/>
                <a:sym typeface="Lato"/>
              </a:rPr>
              <a:t>$ 581.18</a:t>
            </a:r>
            <a:endParaRPr b="1" sz="900">
              <a:solidFill>
                <a:srgbClr val="6AA84F"/>
              </a:solidFill>
              <a:latin typeface="Lato"/>
              <a:ea typeface="Lato"/>
              <a:cs typeface="Lato"/>
              <a:sym typeface="Lato"/>
            </a:endParaRPr>
          </a:p>
          <a:p>
            <a:pPr indent="0" lvl="0" marL="0" rtl="0" algn="l">
              <a:spcBef>
                <a:spcPts val="0"/>
              </a:spcBef>
              <a:spcAft>
                <a:spcPts val="0"/>
              </a:spcAft>
              <a:buNone/>
            </a:pPr>
            <a:r>
              <a:rPr b="1" lang="en" sz="700">
                <a:solidFill>
                  <a:schemeClr val="dk2"/>
                </a:solidFill>
                <a:latin typeface="Lato"/>
                <a:ea typeface="Lato"/>
                <a:cs typeface="Lato"/>
                <a:sym typeface="Lato"/>
              </a:rPr>
              <a:t>Huntsville-</a:t>
            </a:r>
            <a:r>
              <a:rPr b="1" lang="en" sz="700">
                <a:solidFill>
                  <a:schemeClr val="dk2"/>
                </a:solidFill>
                <a:latin typeface="Lato"/>
                <a:ea typeface="Lato"/>
                <a:cs typeface="Lato"/>
                <a:sym typeface="Lato"/>
              </a:rPr>
              <a:t>Decatur( Florence) Alabama:</a:t>
            </a:r>
            <a:endParaRPr b="1" sz="700">
              <a:solidFill>
                <a:schemeClr val="dk2"/>
              </a:solidFill>
              <a:latin typeface="Lato"/>
              <a:ea typeface="Lato"/>
              <a:cs typeface="Lato"/>
              <a:sym typeface="Lato"/>
            </a:endParaRPr>
          </a:p>
          <a:p>
            <a:pPr indent="0" lvl="0" marL="0" rtl="0" algn="l">
              <a:spcBef>
                <a:spcPts val="0"/>
              </a:spcBef>
              <a:spcAft>
                <a:spcPts val="0"/>
              </a:spcAft>
              <a:buNone/>
            </a:pPr>
            <a:r>
              <a:rPr b="1" lang="en" sz="700">
                <a:solidFill>
                  <a:srgbClr val="6AA84F"/>
                </a:solidFill>
                <a:latin typeface="Lato"/>
                <a:ea typeface="Lato"/>
                <a:cs typeface="Lato"/>
                <a:sym typeface="Lato"/>
              </a:rPr>
              <a:t>$663.98</a:t>
            </a:r>
            <a:endParaRPr b="1" sz="700">
              <a:solidFill>
                <a:srgbClr val="6AA84F"/>
              </a:solidFill>
              <a:latin typeface="Lato"/>
              <a:ea typeface="Lato"/>
              <a:cs typeface="Lato"/>
              <a:sym typeface="Lato"/>
            </a:endParaRPr>
          </a:p>
          <a:p>
            <a:pPr indent="0" lvl="0" marL="0" rtl="0" algn="l">
              <a:spcBef>
                <a:spcPts val="0"/>
              </a:spcBef>
              <a:spcAft>
                <a:spcPts val="0"/>
              </a:spcAft>
              <a:buNone/>
            </a:pPr>
            <a:r>
              <a:rPr b="1" lang="en" sz="700">
                <a:solidFill>
                  <a:schemeClr val="dk2"/>
                </a:solidFill>
                <a:latin typeface="Lato"/>
                <a:ea typeface="Lato"/>
                <a:cs typeface="Lato"/>
                <a:sym typeface="Lato"/>
              </a:rPr>
              <a:t>Hattiesburg-Laurel, Mississippi:</a:t>
            </a:r>
            <a:endParaRPr b="1" sz="700">
              <a:solidFill>
                <a:schemeClr val="dk2"/>
              </a:solidFill>
              <a:latin typeface="Lato"/>
              <a:ea typeface="Lato"/>
              <a:cs typeface="Lato"/>
              <a:sym typeface="Lato"/>
            </a:endParaRPr>
          </a:p>
          <a:p>
            <a:pPr indent="0" lvl="0" marL="0" rtl="0" algn="l">
              <a:spcBef>
                <a:spcPts val="0"/>
              </a:spcBef>
              <a:spcAft>
                <a:spcPts val="0"/>
              </a:spcAft>
              <a:buNone/>
            </a:pPr>
            <a:r>
              <a:rPr b="1" lang="en" sz="700">
                <a:solidFill>
                  <a:srgbClr val="6AA84F"/>
                </a:solidFill>
                <a:latin typeface="Lato"/>
                <a:ea typeface="Lato"/>
                <a:cs typeface="Lato"/>
                <a:sym typeface="Lato"/>
              </a:rPr>
              <a:t>$ 976.23</a:t>
            </a:r>
            <a:endParaRPr b="1" sz="700">
              <a:solidFill>
                <a:srgbClr val="6AA84F"/>
              </a:solidFill>
              <a:latin typeface="Lato"/>
              <a:ea typeface="Lato"/>
              <a:cs typeface="Lato"/>
              <a:sym typeface="Lato"/>
            </a:endParaRPr>
          </a:p>
          <a:p>
            <a:pPr indent="0" lvl="0" marL="0" rtl="0" algn="l">
              <a:spcBef>
                <a:spcPts val="0"/>
              </a:spcBef>
              <a:spcAft>
                <a:spcPts val="0"/>
              </a:spcAft>
              <a:buNone/>
            </a:pPr>
            <a:r>
              <a:rPr b="1" lang="en" sz="700">
                <a:solidFill>
                  <a:schemeClr val="dk2"/>
                </a:solidFill>
                <a:latin typeface="Lato"/>
                <a:ea typeface="Lato"/>
                <a:cs typeface="Lato"/>
                <a:sym typeface="Lato"/>
              </a:rPr>
              <a:t>Columbus-Tupelo-West Point, Ohio:</a:t>
            </a:r>
            <a:endParaRPr b="1" sz="700">
              <a:solidFill>
                <a:schemeClr val="dk2"/>
              </a:solidFill>
              <a:latin typeface="Lato"/>
              <a:ea typeface="Lato"/>
              <a:cs typeface="Lato"/>
              <a:sym typeface="Lato"/>
            </a:endParaRPr>
          </a:p>
          <a:p>
            <a:pPr indent="0" lvl="0" marL="0" rtl="0" algn="l">
              <a:spcBef>
                <a:spcPts val="0"/>
              </a:spcBef>
              <a:spcAft>
                <a:spcPts val="0"/>
              </a:spcAft>
              <a:buNone/>
            </a:pPr>
            <a:r>
              <a:rPr b="1" lang="en" sz="700">
                <a:solidFill>
                  <a:srgbClr val="6AA84F"/>
                </a:solidFill>
                <a:latin typeface="Lato"/>
                <a:ea typeface="Lato"/>
                <a:cs typeface="Lato"/>
                <a:sym typeface="Lato"/>
              </a:rPr>
              <a:t>$1,495.23</a:t>
            </a:r>
            <a:endParaRPr b="1" sz="700">
              <a:solidFill>
                <a:srgbClr val="6AA84F"/>
              </a:solidFill>
              <a:latin typeface="Lato"/>
              <a:ea typeface="Lato"/>
              <a:cs typeface="Lato"/>
              <a:sym typeface="Lato"/>
            </a:endParaRPr>
          </a:p>
          <a:p>
            <a:pPr indent="0" lvl="0" marL="0" rtl="0" algn="l">
              <a:spcBef>
                <a:spcPts val="0"/>
              </a:spcBef>
              <a:spcAft>
                <a:spcPts val="0"/>
              </a:spcAft>
              <a:buNone/>
            </a:pPr>
            <a:r>
              <a:rPr b="1" lang="en" sz="700">
                <a:solidFill>
                  <a:schemeClr val="dk2"/>
                </a:solidFill>
                <a:latin typeface="Lato"/>
                <a:ea typeface="Lato"/>
                <a:cs typeface="Lato"/>
                <a:sym typeface="Lato"/>
              </a:rPr>
              <a:t>Cincinnati, Ohio:</a:t>
            </a:r>
            <a:endParaRPr b="1" sz="700">
              <a:solidFill>
                <a:schemeClr val="dk2"/>
              </a:solidFill>
              <a:latin typeface="Lato"/>
              <a:ea typeface="Lato"/>
              <a:cs typeface="Lato"/>
              <a:sym typeface="Lato"/>
            </a:endParaRPr>
          </a:p>
          <a:p>
            <a:pPr indent="0" lvl="0" marL="0" rtl="0" algn="l">
              <a:spcBef>
                <a:spcPts val="0"/>
              </a:spcBef>
              <a:spcAft>
                <a:spcPts val="0"/>
              </a:spcAft>
              <a:buNone/>
            </a:pPr>
            <a:r>
              <a:rPr b="1" lang="en" sz="700">
                <a:solidFill>
                  <a:srgbClr val="6AA84F"/>
                </a:solidFill>
                <a:latin typeface="Lato"/>
                <a:ea typeface="Lato"/>
                <a:cs typeface="Lato"/>
                <a:sym typeface="Lato"/>
              </a:rPr>
              <a:t>$1,513.09</a:t>
            </a:r>
            <a:endParaRPr b="1" sz="700">
              <a:solidFill>
                <a:srgbClr val="6AA84F"/>
              </a:solidFill>
              <a:latin typeface="Lato"/>
              <a:ea typeface="Lato"/>
              <a:cs typeface="Lato"/>
              <a:sym typeface="Lato"/>
            </a:endParaRPr>
          </a:p>
          <a:p>
            <a:pPr indent="0" lvl="0" marL="0" rtl="0" algn="l">
              <a:spcBef>
                <a:spcPts val="0"/>
              </a:spcBef>
              <a:spcAft>
                <a:spcPts val="0"/>
              </a:spcAft>
              <a:buNone/>
            </a:pPr>
            <a:r>
              <a:t/>
            </a:r>
            <a:endParaRPr b="1" sz="1300">
              <a:solidFill>
                <a:srgbClr val="6AA84F"/>
              </a:solidFill>
              <a:latin typeface="Lato"/>
              <a:ea typeface="Lato"/>
              <a:cs typeface="Lato"/>
              <a:sym typeface="Lato"/>
            </a:endParaRPr>
          </a:p>
          <a:p>
            <a:pPr indent="0" lvl="0" marL="0" rtl="0" algn="l">
              <a:spcBef>
                <a:spcPts val="0"/>
              </a:spcBef>
              <a:spcAft>
                <a:spcPts val="0"/>
              </a:spcAft>
              <a:buNone/>
            </a:pPr>
            <a:r>
              <a:rPr b="1" lang="en" sz="1300">
                <a:solidFill>
                  <a:srgbClr val="6AA84F"/>
                </a:solidFill>
                <a:latin typeface="Lato"/>
                <a:ea typeface="Lato"/>
                <a:cs typeface="Lato"/>
                <a:sym typeface="Lato"/>
              </a:rPr>
              <a:t> </a:t>
            </a:r>
            <a:endParaRPr b="1" sz="1300">
              <a:solidFill>
                <a:srgbClr val="6AA84F"/>
              </a:solidFill>
              <a:latin typeface="Lato"/>
              <a:ea typeface="Lato"/>
              <a:cs typeface="Lato"/>
              <a:sym typeface="Lato"/>
            </a:endParaRPr>
          </a:p>
          <a:p>
            <a:pPr indent="0" lvl="0" marL="0" rtl="0" algn="l">
              <a:spcBef>
                <a:spcPts val="0"/>
              </a:spcBef>
              <a:spcAft>
                <a:spcPts val="0"/>
              </a:spcAft>
              <a:buNone/>
            </a:pPr>
            <a:r>
              <a:t/>
            </a:r>
            <a:endParaRPr b="1" sz="1300">
              <a:solidFill>
                <a:srgbClr val="6AA84F"/>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pic>
        <p:nvPicPr>
          <p:cNvPr id="218" name="Google Shape;218;p26"/>
          <p:cNvPicPr preferRelativeResize="0"/>
          <p:nvPr/>
        </p:nvPicPr>
        <p:blipFill>
          <a:blip r:embed="rId4">
            <a:alphaModFix/>
          </a:blip>
          <a:stretch>
            <a:fillRect/>
          </a:stretch>
        </p:blipFill>
        <p:spPr>
          <a:xfrm>
            <a:off x="611581" y="481800"/>
            <a:ext cx="3306593" cy="3403599"/>
          </a:xfrm>
          <a:prstGeom prst="rect">
            <a:avLst/>
          </a:prstGeom>
          <a:noFill/>
          <a:ln>
            <a:noFill/>
          </a:ln>
        </p:spPr>
      </p:pic>
      <p:sp>
        <p:nvSpPr>
          <p:cNvPr id="219" name="Google Shape;219;p26"/>
          <p:cNvSpPr txBox="1"/>
          <p:nvPr/>
        </p:nvSpPr>
        <p:spPr>
          <a:xfrm>
            <a:off x="5560925" y="3822650"/>
            <a:ext cx="2703900" cy="10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FF0000"/>
                </a:solidFill>
                <a:latin typeface="Lato"/>
                <a:ea typeface="Lato"/>
                <a:cs typeface="Lato"/>
                <a:sym typeface="Lato"/>
              </a:rPr>
              <a:t>Lowest Performing:</a:t>
            </a:r>
            <a:endParaRPr b="1" sz="900">
              <a:solidFill>
                <a:srgbClr val="FF0000"/>
              </a:solidFill>
              <a:latin typeface="Lato"/>
              <a:ea typeface="Lato"/>
              <a:cs typeface="Lato"/>
              <a:sym typeface="Lato"/>
            </a:endParaRPr>
          </a:p>
          <a:p>
            <a:pPr indent="0" lvl="0" marL="0" rtl="0" algn="l">
              <a:spcBef>
                <a:spcPts val="0"/>
              </a:spcBef>
              <a:spcAft>
                <a:spcPts val="0"/>
              </a:spcAft>
              <a:buNone/>
            </a:pPr>
            <a:r>
              <a:rPr b="1" lang="en" sz="900">
                <a:solidFill>
                  <a:schemeClr val="accent1"/>
                </a:solidFill>
                <a:latin typeface="Lato"/>
                <a:ea typeface="Lato"/>
                <a:cs typeface="Lato"/>
                <a:sym typeface="Lato"/>
              </a:rPr>
              <a:t>New York City, NY</a:t>
            </a:r>
            <a:endParaRPr b="1" sz="900">
              <a:solidFill>
                <a:schemeClr val="accent1"/>
              </a:solidFill>
              <a:latin typeface="Lato"/>
              <a:ea typeface="Lato"/>
              <a:cs typeface="Lato"/>
              <a:sym typeface="Lato"/>
            </a:endParaRPr>
          </a:p>
          <a:p>
            <a:pPr indent="0" lvl="0" marL="0" rtl="0" algn="l">
              <a:spcBef>
                <a:spcPts val="0"/>
              </a:spcBef>
              <a:spcAft>
                <a:spcPts val="0"/>
              </a:spcAft>
              <a:buNone/>
            </a:pPr>
            <a:r>
              <a:rPr b="1" lang="en" sz="700">
                <a:solidFill>
                  <a:srgbClr val="FF0000"/>
                </a:solidFill>
                <a:latin typeface="Lato"/>
                <a:ea typeface="Lato"/>
                <a:cs typeface="Lato"/>
                <a:sym typeface="Lato"/>
              </a:rPr>
              <a:t>$ 7,312.49</a:t>
            </a:r>
            <a:endParaRPr b="1" sz="700">
              <a:solidFill>
                <a:srgbClr val="FF0000"/>
              </a:solidFill>
              <a:latin typeface="Lato"/>
              <a:ea typeface="Lato"/>
              <a:cs typeface="Lato"/>
              <a:sym typeface="Lato"/>
            </a:endParaRPr>
          </a:p>
          <a:p>
            <a:pPr indent="0" lvl="0" marL="0" rtl="0" algn="l">
              <a:spcBef>
                <a:spcPts val="0"/>
              </a:spcBef>
              <a:spcAft>
                <a:spcPts val="0"/>
              </a:spcAft>
              <a:buNone/>
            </a:pPr>
            <a:r>
              <a:rPr b="1" lang="en" sz="700">
                <a:solidFill>
                  <a:schemeClr val="accent1"/>
                </a:solidFill>
                <a:latin typeface="Lato"/>
                <a:ea typeface="Lato"/>
                <a:cs typeface="Lato"/>
                <a:sym typeface="Lato"/>
              </a:rPr>
              <a:t>Chicago, IL</a:t>
            </a:r>
            <a:endParaRPr b="1" sz="700">
              <a:solidFill>
                <a:schemeClr val="accent1"/>
              </a:solidFill>
              <a:latin typeface="Lato"/>
              <a:ea typeface="Lato"/>
              <a:cs typeface="Lato"/>
              <a:sym typeface="Lato"/>
            </a:endParaRPr>
          </a:p>
          <a:p>
            <a:pPr indent="0" lvl="0" marL="0" rtl="0" algn="l">
              <a:spcBef>
                <a:spcPts val="0"/>
              </a:spcBef>
              <a:spcAft>
                <a:spcPts val="0"/>
              </a:spcAft>
              <a:buNone/>
            </a:pPr>
            <a:r>
              <a:rPr b="1" lang="en" sz="700">
                <a:solidFill>
                  <a:srgbClr val="FF0000"/>
                </a:solidFill>
                <a:latin typeface="Lato"/>
                <a:ea typeface="Lato"/>
                <a:cs typeface="Lato"/>
                <a:sym typeface="Lato"/>
              </a:rPr>
              <a:t>$7,312.00</a:t>
            </a:r>
            <a:endParaRPr b="1" sz="700">
              <a:solidFill>
                <a:srgbClr val="FF0000"/>
              </a:solidFill>
              <a:latin typeface="Lato"/>
              <a:ea typeface="Lato"/>
              <a:cs typeface="Lato"/>
              <a:sym typeface="Lato"/>
            </a:endParaRPr>
          </a:p>
          <a:p>
            <a:pPr indent="0" lvl="0" marL="0" rtl="0" algn="l">
              <a:spcBef>
                <a:spcPts val="0"/>
              </a:spcBef>
              <a:spcAft>
                <a:spcPts val="0"/>
              </a:spcAft>
              <a:buNone/>
            </a:pPr>
            <a:r>
              <a:rPr b="1" lang="en" sz="700">
                <a:solidFill>
                  <a:schemeClr val="accent1"/>
                </a:solidFill>
                <a:latin typeface="Lato"/>
                <a:ea typeface="Lato"/>
                <a:cs typeface="Lato"/>
                <a:sym typeface="Lato"/>
              </a:rPr>
              <a:t>Los Angeles, CA</a:t>
            </a:r>
            <a:endParaRPr b="1" sz="700">
              <a:solidFill>
                <a:schemeClr val="accent1"/>
              </a:solidFill>
              <a:latin typeface="Lato"/>
              <a:ea typeface="Lato"/>
              <a:cs typeface="Lato"/>
              <a:sym typeface="Lato"/>
            </a:endParaRPr>
          </a:p>
          <a:p>
            <a:pPr indent="0" lvl="0" marL="0" rtl="0" algn="l">
              <a:spcBef>
                <a:spcPts val="0"/>
              </a:spcBef>
              <a:spcAft>
                <a:spcPts val="0"/>
              </a:spcAft>
              <a:buNone/>
            </a:pPr>
            <a:r>
              <a:rPr b="1" lang="en" sz="700">
                <a:solidFill>
                  <a:srgbClr val="FF0000"/>
                </a:solidFill>
                <a:latin typeface="Lato"/>
                <a:ea typeface="Lato"/>
                <a:cs typeface="Lato"/>
                <a:sym typeface="Lato"/>
              </a:rPr>
              <a:t>$7,227.42</a:t>
            </a:r>
            <a:endParaRPr b="1" sz="700">
              <a:solidFill>
                <a:srgbClr val="FF0000"/>
              </a:solidFill>
              <a:latin typeface="Lato"/>
              <a:ea typeface="Lato"/>
              <a:cs typeface="Lato"/>
              <a:sym typeface="Lato"/>
            </a:endParaRPr>
          </a:p>
          <a:p>
            <a:pPr indent="0" lvl="0" marL="0" rtl="0" algn="l">
              <a:spcBef>
                <a:spcPts val="0"/>
              </a:spcBef>
              <a:spcAft>
                <a:spcPts val="0"/>
              </a:spcAft>
              <a:buNone/>
            </a:pPr>
            <a:r>
              <a:rPr b="1" lang="en" sz="700">
                <a:solidFill>
                  <a:schemeClr val="accent1"/>
                </a:solidFill>
                <a:latin typeface="Lato"/>
                <a:ea typeface="Lato"/>
                <a:cs typeface="Lato"/>
                <a:sym typeface="Lato"/>
              </a:rPr>
              <a:t>Miami-Ft. </a:t>
            </a:r>
            <a:r>
              <a:rPr b="1" lang="en" sz="700">
                <a:solidFill>
                  <a:schemeClr val="accent1"/>
                </a:solidFill>
                <a:latin typeface="Lato"/>
                <a:ea typeface="Lato"/>
                <a:cs typeface="Lato"/>
                <a:sym typeface="Lato"/>
              </a:rPr>
              <a:t>Lauderdale</a:t>
            </a:r>
            <a:r>
              <a:rPr b="1" lang="en" sz="700">
                <a:solidFill>
                  <a:schemeClr val="accent1"/>
                </a:solidFill>
                <a:latin typeface="Lato"/>
                <a:ea typeface="Lato"/>
                <a:cs typeface="Lato"/>
                <a:sym typeface="Lato"/>
              </a:rPr>
              <a:t>, FL</a:t>
            </a:r>
            <a:endParaRPr b="1" sz="700">
              <a:solidFill>
                <a:schemeClr val="accent1"/>
              </a:solidFill>
              <a:latin typeface="Lato"/>
              <a:ea typeface="Lato"/>
              <a:cs typeface="Lato"/>
              <a:sym typeface="Lato"/>
            </a:endParaRPr>
          </a:p>
          <a:p>
            <a:pPr indent="0" lvl="0" marL="0" rtl="0" algn="l">
              <a:spcBef>
                <a:spcPts val="0"/>
              </a:spcBef>
              <a:spcAft>
                <a:spcPts val="0"/>
              </a:spcAft>
              <a:buNone/>
            </a:pPr>
            <a:r>
              <a:rPr b="1" lang="en" sz="700">
                <a:solidFill>
                  <a:srgbClr val="FF0000"/>
                </a:solidFill>
                <a:latin typeface="Lato"/>
                <a:ea typeface="Lato"/>
                <a:cs typeface="Lato"/>
                <a:sym typeface="Lato"/>
              </a:rPr>
              <a:t>$ 6,980.23</a:t>
            </a:r>
            <a:endParaRPr b="1" sz="700">
              <a:solidFill>
                <a:srgbClr val="FF0000"/>
              </a:solidFill>
              <a:latin typeface="Lato"/>
              <a:ea typeface="Lato"/>
              <a:cs typeface="Lato"/>
              <a:sym typeface="Lato"/>
            </a:endParaRPr>
          </a:p>
          <a:p>
            <a:pPr indent="0" lvl="0" marL="0" rtl="0" algn="l">
              <a:spcBef>
                <a:spcPts val="0"/>
              </a:spcBef>
              <a:spcAft>
                <a:spcPts val="0"/>
              </a:spcAft>
              <a:buNone/>
            </a:pPr>
            <a:r>
              <a:rPr b="1" lang="en" sz="700">
                <a:solidFill>
                  <a:schemeClr val="accent1"/>
                </a:solidFill>
                <a:latin typeface="Lato"/>
                <a:ea typeface="Lato"/>
                <a:cs typeface="Lato"/>
                <a:sym typeface="Lato"/>
              </a:rPr>
              <a:t>Nashville, TN</a:t>
            </a:r>
            <a:endParaRPr b="1" sz="700">
              <a:solidFill>
                <a:schemeClr val="accent1"/>
              </a:solidFill>
              <a:latin typeface="Lato"/>
              <a:ea typeface="Lato"/>
              <a:cs typeface="Lato"/>
              <a:sym typeface="Lato"/>
            </a:endParaRPr>
          </a:p>
          <a:p>
            <a:pPr indent="0" lvl="0" marL="0" rtl="0" algn="l">
              <a:spcBef>
                <a:spcPts val="0"/>
              </a:spcBef>
              <a:spcAft>
                <a:spcPts val="0"/>
              </a:spcAft>
              <a:buNone/>
            </a:pPr>
            <a:r>
              <a:rPr b="1" lang="en" sz="700">
                <a:solidFill>
                  <a:srgbClr val="FF0000"/>
                </a:solidFill>
                <a:latin typeface="Lato"/>
                <a:ea typeface="Lato"/>
                <a:cs typeface="Lato"/>
                <a:sym typeface="Lato"/>
              </a:rPr>
              <a:t>$ 6,667.73</a:t>
            </a:r>
            <a:endParaRPr b="1" sz="700">
              <a:solidFill>
                <a:srgbClr val="FF0000"/>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